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56"/>
  </p:notesMasterIdLst>
  <p:sldIdLst>
    <p:sldId id="256" r:id="rId4"/>
    <p:sldId id="260" r:id="rId5"/>
    <p:sldId id="272" r:id="rId6"/>
    <p:sldId id="291" r:id="rId7"/>
    <p:sldId id="290" r:id="rId8"/>
    <p:sldId id="276" r:id="rId9"/>
    <p:sldId id="281" r:id="rId10"/>
    <p:sldId id="289" r:id="rId11"/>
    <p:sldId id="282" r:id="rId12"/>
    <p:sldId id="261" r:id="rId13"/>
    <p:sldId id="271" r:id="rId14"/>
    <p:sldId id="280" r:id="rId15"/>
    <p:sldId id="259" r:id="rId16"/>
    <p:sldId id="258" r:id="rId17"/>
    <p:sldId id="284" r:id="rId18"/>
    <p:sldId id="315" r:id="rId19"/>
    <p:sldId id="268" r:id="rId20"/>
    <p:sldId id="285" r:id="rId21"/>
    <p:sldId id="257" r:id="rId22"/>
    <p:sldId id="263" r:id="rId23"/>
    <p:sldId id="265" r:id="rId24"/>
    <p:sldId id="262" r:id="rId25"/>
    <p:sldId id="273" r:id="rId26"/>
    <p:sldId id="270" r:id="rId27"/>
    <p:sldId id="286" r:id="rId28"/>
    <p:sldId id="277" r:id="rId29"/>
    <p:sldId id="279" r:id="rId30"/>
    <p:sldId id="292" r:id="rId31"/>
    <p:sldId id="293" r:id="rId32"/>
    <p:sldId id="308" r:id="rId33"/>
    <p:sldId id="310" r:id="rId34"/>
    <p:sldId id="314" r:id="rId35"/>
    <p:sldId id="295" r:id="rId36"/>
    <p:sldId id="296" r:id="rId37"/>
    <p:sldId id="309" r:id="rId38"/>
    <p:sldId id="311" r:id="rId39"/>
    <p:sldId id="312" r:id="rId40"/>
    <p:sldId id="297" r:id="rId41"/>
    <p:sldId id="298" r:id="rId42"/>
    <p:sldId id="275" r:id="rId43"/>
    <p:sldId id="301" r:id="rId44"/>
    <p:sldId id="278" r:id="rId45"/>
    <p:sldId id="303" r:id="rId46"/>
    <p:sldId id="304" r:id="rId47"/>
    <p:sldId id="288" r:id="rId48"/>
    <p:sldId id="305" r:id="rId49"/>
    <p:sldId id="287" r:id="rId50"/>
    <p:sldId id="306" r:id="rId51"/>
    <p:sldId id="316" r:id="rId52"/>
    <p:sldId id="307" r:id="rId53"/>
    <p:sldId id="313" r:id="rId54"/>
    <p:sldId id="26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D1BEF1-48ED-479D-9CEE-FFD3924241CF}" v="7" dt="2020-01-06T20:27:55.924"/>
    <p1510:client id="{A10C298D-224B-D8E9-4EF9-EF760F8598E4}" v="2" dt="2019-06-24T23:42:53.186"/>
    <p1510:client id="{EC1B684A-E0B6-C204-2BD5-86475B47B990}" v="6" dt="2020-01-06T20:29:03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4"/>
    <p:restoredTop sz="92517"/>
  </p:normalViewPr>
  <p:slideViewPr>
    <p:cSldViewPr snapToGrid="0" snapToObjects="1">
      <p:cViewPr varScale="1">
        <p:scale>
          <a:sx n="118" d="100"/>
          <a:sy n="118" d="100"/>
        </p:scale>
        <p:origin x="10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microsoft.com/office/2015/10/relationships/revisionInfo" Target="revisionInfo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proquest-safaribooksonline-com.oca.ucsc.edu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proquest-safaribooksonline-com.oca.ucsc.edu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E134CA-212E-4A60-AB46-873F36D2BF82}" type="doc">
      <dgm:prSet loTypeId="urn:microsoft.com/office/officeart/2016/7/layout/VerticalSolidAction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5C88957-A423-436D-801F-CD338C6648BC}">
      <dgm:prSet/>
      <dgm:spPr/>
      <dgm:t>
        <a:bodyPr/>
        <a:lstStyle/>
        <a:p>
          <a:r>
            <a:rPr lang="en-US" dirty="0"/>
            <a:t>You are fortunate to have access to many resources available on-line:</a:t>
          </a:r>
        </a:p>
      </dgm:t>
    </dgm:pt>
    <dgm:pt modelId="{EF1422DC-2FD2-4606-B905-6482A602490B}" type="parTrans" cxnId="{47059DB4-02E7-45F6-BA8F-1F626150EF99}">
      <dgm:prSet/>
      <dgm:spPr/>
      <dgm:t>
        <a:bodyPr/>
        <a:lstStyle/>
        <a:p>
          <a:endParaRPr lang="en-US"/>
        </a:p>
      </dgm:t>
    </dgm:pt>
    <dgm:pt modelId="{74143DCC-EE53-44B5-920F-1D432D5A50DE}" type="sibTrans" cxnId="{47059DB4-02E7-45F6-BA8F-1F626150EF99}">
      <dgm:prSet/>
      <dgm:spPr/>
      <dgm:t>
        <a:bodyPr/>
        <a:lstStyle/>
        <a:p>
          <a:endParaRPr lang="en-US"/>
        </a:p>
      </dgm:t>
    </dgm:pt>
    <dgm:pt modelId="{2B2995DE-A5AF-4AAB-9995-26E56E64648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>
              <a:hlinkClick xmlns:r="http://schemas.openxmlformats.org/officeDocument/2006/relationships" r:id="rId1"/>
            </a:rPr>
            <a:t>https://proquest-safaribooksonline-com.oca.ucsc.edu</a:t>
          </a:r>
          <a:r>
            <a:rPr lang="en-US" sz="1800" dirty="0"/>
            <a:t> </a:t>
          </a:r>
        </a:p>
      </dgm:t>
    </dgm:pt>
    <dgm:pt modelId="{29C5D87D-D9E6-4398-B17A-9FFF4AC469A4}" type="parTrans" cxnId="{EBB213E6-1934-47DE-A4FD-7A00DC9DCC68}">
      <dgm:prSet/>
      <dgm:spPr/>
      <dgm:t>
        <a:bodyPr/>
        <a:lstStyle/>
        <a:p>
          <a:endParaRPr lang="en-US"/>
        </a:p>
      </dgm:t>
    </dgm:pt>
    <dgm:pt modelId="{E913E5B0-BD49-402D-978E-9165231521C2}" type="sibTrans" cxnId="{EBB213E6-1934-47DE-A4FD-7A00DC9DCC68}">
      <dgm:prSet/>
      <dgm:spPr/>
      <dgm:t>
        <a:bodyPr/>
        <a:lstStyle/>
        <a:p>
          <a:endParaRPr lang="en-US"/>
        </a:p>
      </dgm:t>
    </dgm:pt>
    <dgm:pt modelId="{7A4038BF-ABD1-4E33-9478-3705EABBF1B4}">
      <dgm:prSet/>
      <dgm:spPr/>
      <dgm:t>
        <a:bodyPr/>
        <a:lstStyle/>
        <a:p>
          <a:r>
            <a:rPr lang="en-US" dirty="0"/>
            <a:t>Here are some of the  books you will want to consult:</a:t>
          </a:r>
        </a:p>
      </dgm:t>
    </dgm:pt>
    <dgm:pt modelId="{71381815-75D2-4F55-AC2B-2CC0E8D76975}" type="parTrans" cxnId="{C43ABAD8-1736-4113-A594-714AE159D312}">
      <dgm:prSet/>
      <dgm:spPr/>
      <dgm:t>
        <a:bodyPr/>
        <a:lstStyle/>
        <a:p>
          <a:endParaRPr lang="en-US"/>
        </a:p>
      </dgm:t>
    </dgm:pt>
    <dgm:pt modelId="{C60C23FD-02C0-429A-97A6-CEBC11F09469}" type="sibTrans" cxnId="{C43ABAD8-1736-4113-A594-714AE159D312}">
      <dgm:prSet/>
      <dgm:spPr/>
      <dgm:t>
        <a:bodyPr/>
        <a:lstStyle/>
        <a:p>
          <a:endParaRPr lang="en-US"/>
        </a:p>
      </dgm:t>
    </dgm:pt>
    <dgm:pt modelId="{6DDE0D59-85AB-4861-9CC9-72A3BD2CA96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 err="1"/>
            <a:t>Loeliger</a:t>
          </a:r>
          <a:r>
            <a:rPr lang="en-US" sz="1600" dirty="0"/>
            <a:t> &amp; McCullough, </a:t>
          </a:r>
          <a:r>
            <a:rPr lang="en-US" sz="1600" i="1" dirty="0"/>
            <a:t>Version Control with Git</a:t>
          </a:r>
          <a:endParaRPr lang="en-US" sz="1600" dirty="0"/>
        </a:p>
      </dgm:t>
    </dgm:pt>
    <dgm:pt modelId="{C9983889-D010-4C3A-A69D-9CB23BA3C6D5}" type="parTrans" cxnId="{4982825C-BAE9-40AB-8BBF-FCAB6A3C35C8}">
      <dgm:prSet/>
      <dgm:spPr/>
      <dgm:t>
        <a:bodyPr/>
        <a:lstStyle/>
        <a:p>
          <a:endParaRPr lang="en-US"/>
        </a:p>
      </dgm:t>
    </dgm:pt>
    <dgm:pt modelId="{08857FC0-4F6C-4D8B-BAB2-A3056A5D9CF2}" type="sibTrans" cxnId="{4982825C-BAE9-40AB-8BBF-FCAB6A3C35C8}">
      <dgm:prSet/>
      <dgm:spPr/>
      <dgm:t>
        <a:bodyPr/>
        <a:lstStyle/>
        <a:p>
          <a:endParaRPr lang="en-US"/>
        </a:p>
      </dgm:t>
    </dgm:pt>
    <dgm:pt modelId="{F3FDE523-73CF-4F05-8A48-838EB8B0C04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 err="1"/>
            <a:t>Newham</a:t>
          </a:r>
          <a:r>
            <a:rPr lang="en-US" sz="1600" dirty="0"/>
            <a:t>, </a:t>
          </a:r>
          <a:r>
            <a:rPr lang="en-US" sz="1600" i="1" dirty="0"/>
            <a:t>Learning the bash Shell</a:t>
          </a:r>
          <a:endParaRPr lang="en-US" sz="1600" dirty="0"/>
        </a:p>
      </dgm:t>
    </dgm:pt>
    <dgm:pt modelId="{F25DF131-8B6A-4BFE-B9B2-37E4448504D6}" type="parTrans" cxnId="{073A3F6E-4A64-4A2C-9195-7BEBB8452FEC}">
      <dgm:prSet/>
      <dgm:spPr/>
      <dgm:t>
        <a:bodyPr/>
        <a:lstStyle/>
        <a:p>
          <a:endParaRPr lang="en-US"/>
        </a:p>
      </dgm:t>
    </dgm:pt>
    <dgm:pt modelId="{CD757544-E7ED-4AE0-82A4-D12FFDDE2229}" type="sibTrans" cxnId="{073A3F6E-4A64-4A2C-9195-7BEBB8452FEC}">
      <dgm:prSet/>
      <dgm:spPr/>
      <dgm:t>
        <a:bodyPr/>
        <a:lstStyle/>
        <a:p>
          <a:endParaRPr lang="en-US"/>
        </a:p>
      </dgm:t>
    </dgm:pt>
    <dgm:pt modelId="{320E4306-633B-46F6-8EFD-707F806346C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Robbins, Lamb &amp; Hannah, </a:t>
          </a:r>
          <a:r>
            <a:rPr lang="en-US" sz="1600" i="1" dirty="0"/>
            <a:t>Learning the vi and Vim Editors</a:t>
          </a:r>
          <a:endParaRPr lang="en-US" sz="1600" dirty="0"/>
        </a:p>
      </dgm:t>
    </dgm:pt>
    <dgm:pt modelId="{DAE5F67A-7760-45EC-B418-1E7C67DB530B}" type="parTrans" cxnId="{101D52F2-5A79-411F-AA93-6EF103D8F05F}">
      <dgm:prSet/>
      <dgm:spPr/>
      <dgm:t>
        <a:bodyPr/>
        <a:lstStyle/>
        <a:p>
          <a:endParaRPr lang="en-US"/>
        </a:p>
      </dgm:t>
    </dgm:pt>
    <dgm:pt modelId="{7054DDB3-918B-44BD-BB8A-DF87D0B32530}" type="sibTrans" cxnId="{101D52F2-5A79-411F-AA93-6EF103D8F05F}">
      <dgm:prSet/>
      <dgm:spPr/>
      <dgm:t>
        <a:bodyPr/>
        <a:lstStyle/>
        <a:p>
          <a:endParaRPr lang="en-US"/>
        </a:p>
      </dgm:t>
    </dgm:pt>
    <dgm:pt modelId="{130ABD4E-1A53-4C95-9CCC-D0C94D0F1A8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Robbins, Siever, Figgins &amp; Robert Love, </a:t>
          </a:r>
          <a:r>
            <a:rPr lang="en-US" sz="1600" i="1" dirty="0"/>
            <a:t>Linux in a Nutshell</a:t>
          </a:r>
          <a:endParaRPr lang="en-US" sz="1600" dirty="0"/>
        </a:p>
      </dgm:t>
    </dgm:pt>
    <dgm:pt modelId="{25E1C787-E3A6-41A9-8D10-3DE526B1F71A}" type="parTrans" cxnId="{A48594AF-BD11-4E27-B511-93B1CCC939AF}">
      <dgm:prSet/>
      <dgm:spPr/>
      <dgm:t>
        <a:bodyPr/>
        <a:lstStyle/>
        <a:p>
          <a:endParaRPr lang="en-US"/>
        </a:p>
      </dgm:t>
    </dgm:pt>
    <dgm:pt modelId="{D3E7410F-6F7F-4718-AB6B-EC4C2A02D3C8}" type="sibTrans" cxnId="{A48594AF-BD11-4E27-B511-93B1CCC939AF}">
      <dgm:prSet/>
      <dgm:spPr/>
      <dgm:t>
        <a:bodyPr/>
        <a:lstStyle/>
        <a:p>
          <a:endParaRPr lang="en-US"/>
        </a:p>
      </dgm:t>
    </dgm:pt>
    <dgm:pt modelId="{59AAC7F6-BB5F-4AFA-82FA-E0390EACD53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Crawford &amp; Prinz, </a:t>
          </a:r>
          <a:r>
            <a:rPr lang="en-US" sz="1600" i="1" dirty="0"/>
            <a:t>C in a Nutshell</a:t>
          </a:r>
          <a:endParaRPr lang="en-US" sz="1600" dirty="0"/>
        </a:p>
      </dgm:t>
    </dgm:pt>
    <dgm:pt modelId="{D058C6F7-1CF9-49D8-AD86-50072375D271}" type="parTrans" cxnId="{D110012C-0F19-4A61-A1E3-1B805F8463BA}">
      <dgm:prSet/>
      <dgm:spPr/>
      <dgm:t>
        <a:bodyPr/>
        <a:lstStyle/>
        <a:p>
          <a:endParaRPr lang="en-US"/>
        </a:p>
      </dgm:t>
    </dgm:pt>
    <dgm:pt modelId="{34DE5551-8E88-479E-8DF9-28C6AEB1C54B}" type="sibTrans" cxnId="{D110012C-0F19-4A61-A1E3-1B805F8463BA}">
      <dgm:prSet/>
      <dgm:spPr/>
      <dgm:t>
        <a:bodyPr/>
        <a:lstStyle/>
        <a:p>
          <a:endParaRPr lang="en-US"/>
        </a:p>
      </dgm:t>
    </dgm:pt>
    <dgm:pt modelId="{B63B0446-307E-439E-BE9C-6F1A8904F61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Mecklenburg, </a:t>
          </a:r>
          <a:r>
            <a:rPr lang="en-US" sz="1600" i="1" dirty="0"/>
            <a:t>Managing Projects with GNU Make</a:t>
          </a:r>
          <a:endParaRPr lang="en-US" sz="1600" dirty="0"/>
        </a:p>
      </dgm:t>
    </dgm:pt>
    <dgm:pt modelId="{DFDA55E5-062E-4FAB-913D-A93D71BAEB4F}" type="parTrans" cxnId="{A0D42466-842A-44DB-A7E9-288026D58E44}">
      <dgm:prSet/>
      <dgm:spPr/>
      <dgm:t>
        <a:bodyPr/>
        <a:lstStyle/>
        <a:p>
          <a:endParaRPr lang="en-US"/>
        </a:p>
      </dgm:t>
    </dgm:pt>
    <dgm:pt modelId="{16920DE9-6FAF-46B6-B940-C3E16C97E5C3}" type="sibTrans" cxnId="{A0D42466-842A-44DB-A7E9-288026D58E44}">
      <dgm:prSet/>
      <dgm:spPr/>
      <dgm:t>
        <a:bodyPr/>
        <a:lstStyle/>
        <a:p>
          <a:endParaRPr lang="en-US"/>
        </a:p>
      </dgm:t>
    </dgm:pt>
    <dgm:pt modelId="{73B594B2-51E7-46F2-9976-2AD6F124F968}">
      <dgm:prSet phldr="0"/>
      <dgm:spPr/>
      <dgm:t>
        <a:bodyPr/>
        <a:lstStyle/>
        <a:p>
          <a:r>
            <a:rPr lang="en-US" sz="1800" dirty="0"/>
            <a:t>This includes most of the O’Reilly books.</a:t>
          </a:r>
          <a:endParaRPr lang="en-US" dirty="0"/>
        </a:p>
      </dgm:t>
    </dgm:pt>
    <dgm:pt modelId="{89419116-3FBB-45E5-8A3F-DD1B69BA78B5}" type="parTrans" cxnId="{837EDAB1-17E2-4A81-B0DF-3C0F2E0415C0}">
      <dgm:prSet/>
      <dgm:spPr/>
      <dgm:t>
        <a:bodyPr/>
        <a:lstStyle/>
        <a:p>
          <a:endParaRPr lang="en-US"/>
        </a:p>
      </dgm:t>
    </dgm:pt>
    <dgm:pt modelId="{BF669B91-EE73-453C-B7D4-8AD798A36139}" type="sibTrans" cxnId="{837EDAB1-17E2-4A81-B0DF-3C0F2E0415C0}">
      <dgm:prSet/>
      <dgm:spPr/>
      <dgm:t>
        <a:bodyPr/>
        <a:lstStyle/>
        <a:p>
          <a:endParaRPr lang="en-US"/>
        </a:p>
      </dgm:t>
    </dgm:pt>
    <dgm:pt modelId="{3A1F9C90-B622-4AFA-9311-C44A5217B068}">
      <dgm:prSet phldr="0"/>
      <dgm:spPr/>
      <dgm:t>
        <a:bodyPr/>
        <a:lstStyle/>
        <a:p>
          <a:r>
            <a:rPr lang="en-US" sz="1800" i="1" dirty="0"/>
            <a:t>Be smart</a:t>
          </a:r>
          <a:r>
            <a:rPr lang="en-US" sz="1800" dirty="0"/>
            <a:t>: make good use of this resource.</a:t>
          </a:r>
          <a:endParaRPr lang="en-US" dirty="0"/>
        </a:p>
      </dgm:t>
    </dgm:pt>
    <dgm:pt modelId="{AB952D78-3B67-4189-B155-EA2273222B7B}" type="parTrans" cxnId="{0ADEEDF0-1597-4D46-8C80-ABB718FDD50A}">
      <dgm:prSet/>
      <dgm:spPr/>
      <dgm:t>
        <a:bodyPr/>
        <a:lstStyle/>
        <a:p>
          <a:endParaRPr lang="en-US"/>
        </a:p>
      </dgm:t>
    </dgm:pt>
    <dgm:pt modelId="{65E5F202-86AC-40DA-A0C8-CB830F7DCFFB}" type="sibTrans" cxnId="{0ADEEDF0-1597-4D46-8C80-ABB718FDD50A}">
      <dgm:prSet/>
      <dgm:spPr/>
      <dgm:t>
        <a:bodyPr/>
        <a:lstStyle/>
        <a:p>
          <a:endParaRPr lang="en-US"/>
        </a:p>
      </dgm:t>
    </dgm:pt>
    <dgm:pt modelId="{0D38551A-15E2-4047-911E-5EF0671D8AB8}" type="pres">
      <dgm:prSet presAssocID="{80E134CA-212E-4A60-AB46-873F36D2BF82}" presName="Name0" presStyleCnt="0">
        <dgm:presLayoutVars>
          <dgm:dir/>
          <dgm:animLvl val="lvl"/>
          <dgm:resizeHandles val="exact"/>
        </dgm:presLayoutVars>
      </dgm:prSet>
      <dgm:spPr/>
    </dgm:pt>
    <dgm:pt modelId="{984D19EA-B8AD-C344-BCDE-53C3C509EDC9}" type="pres">
      <dgm:prSet presAssocID="{B5C88957-A423-436D-801F-CD338C6648BC}" presName="linNode" presStyleCnt="0"/>
      <dgm:spPr/>
    </dgm:pt>
    <dgm:pt modelId="{84A0800C-14E0-1549-8A2A-640CE96423D0}" type="pres">
      <dgm:prSet presAssocID="{B5C88957-A423-436D-801F-CD338C6648BC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2BB4D5CD-106B-2E4F-ACF8-E41B2ED708BD}" type="pres">
      <dgm:prSet presAssocID="{B5C88957-A423-436D-801F-CD338C6648BC}" presName="descendantText" presStyleLbl="alignAccFollowNode1" presStyleIdx="0" presStyleCnt="2">
        <dgm:presLayoutVars>
          <dgm:bulletEnabled/>
        </dgm:presLayoutVars>
      </dgm:prSet>
      <dgm:spPr/>
    </dgm:pt>
    <dgm:pt modelId="{580F7151-A9DF-854B-808E-03155F942015}" type="pres">
      <dgm:prSet presAssocID="{74143DCC-EE53-44B5-920F-1D432D5A50DE}" presName="sp" presStyleCnt="0"/>
      <dgm:spPr/>
    </dgm:pt>
    <dgm:pt modelId="{9847E9D6-09A9-7641-BB71-EE4B1762D182}" type="pres">
      <dgm:prSet presAssocID="{7A4038BF-ABD1-4E33-9478-3705EABBF1B4}" presName="linNode" presStyleCnt="0"/>
      <dgm:spPr/>
    </dgm:pt>
    <dgm:pt modelId="{F7CD71B2-3F16-B945-AAA4-4376D8C93855}" type="pres">
      <dgm:prSet presAssocID="{7A4038BF-ABD1-4E33-9478-3705EABBF1B4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37EBF9CA-83FE-9740-99BD-5A3E0B6405FE}" type="pres">
      <dgm:prSet presAssocID="{7A4038BF-ABD1-4E33-9478-3705EABBF1B4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58E92E02-BB41-41AE-9C9D-9AB0EAD5577D}" type="presOf" srcId="{6DDE0D59-85AB-4861-9CC9-72A3BD2CA96B}" destId="{37EBF9CA-83FE-9740-99BD-5A3E0B6405FE}" srcOrd="0" destOrd="0" presId="urn:microsoft.com/office/officeart/2016/7/layout/VerticalSolidActionList"/>
    <dgm:cxn modelId="{97DFED14-2E9D-44D5-BBD5-025AA0B88B14}" type="presOf" srcId="{B63B0446-307E-439E-BE9C-6F1A8904F612}" destId="{37EBF9CA-83FE-9740-99BD-5A3E0B6405FE}" srcOrd="0" destOrd="5" presId="urn:microsoft.com/office/officeart/2016/7/layout/VerticalSolidActionList"/>
    <dgm:cxn modelId="{D082641A-AEBB-40F5-8F9F-4A2576EAF45D}" type="presOf" srcId="{320E4306-633B-46F6-8EFD-707F806346C3}" destId="{37EBF9CA-83FE-9740-99BD-5A3E0B6405FE}" srcOrd="0" destOrd="2" presId="urn:microsoft.com/office/officeart/2016/7/layout/VerticalSolidActionList"/>
    <dgm:cxn modelId="{D110012C-0F19-4A61-A1E3-1B805F8463BA}" srcId="{7A4038BF-ABD1-4E33-9478-3705EABBF1B4}" destId="{59AAC7F6-BB5F-4AFA-82FA-E0390EACD531}" srcOrd="4" destOrd="0" parTransId="{D058C6F7-1CF9-49D8-AD86-50072375D271}" sibTransId="{34DE5551-8E88-479E-8DF9-28C6AEB1C54B}"/>
    <dgm:cxn modelId="{F807DB36-43E2-43ED-93E0-1A1F76A895EE}" type="presOf" srcId="{130ABD4E-1A53-4C95-9CCC-D0C94D0F1A83}" destId="{37EBF9CA-83FE-9740-99BD-5A3E0B6405FE}" srcOrd="0" destOrd="3" presId="urn:microsoft.com/office/officeart/2016/7/layout/VerticalSolidActionList"/>
    <dgm:cxn modelId="{0888803F-82D5-4D5B-9B98-C39EAF4DEE5D}" type="presOf" srcId="{2B2995DE-A5AF-4AAB-9995-26E56E646480}" destId="{2BB4D5CD-106B-2E4F-ACF8-E41B2ED708BD}" srcOrd="0" destOrd="0" presId="urn:microsoft.com/office/officeart/2016/7/layout/VerticalSolidActionList"/>
    <dgm:cxn modelId="{4F059453-9554-4D81-A30A-10F0E654C6F7}" type="presOf" srcId="{59AAC7F6-BB5F-4AFA-82FA-E0390EACD531}" destId="{37EBF9CA-83FE-9740-99BD-5A3E0B6405FE}" srcOrd="0" destOrd="4" presId="urn:microsoft.com/office/officeart/2016/7/layout/VerticalSolidActionList"/>
    <dgm:cxn modelId="{4982825C-BAE9-40AB-8BBF-FCAB6A3C35C8}" srcId="{7A4038BF-ABD1-4E33-9478-3705EABBF1B4}" destId="{6DDE0D59-85AB-4861-9CC9-72A3BD2CA96B}" srcOrd="0" destOrd="0" parTransId="{C9983889-D010-4C3A-A69D-9CB23BA3C6D5}" sibTransId="{08857FC0-4F6C-4D8B-BAB2-A3056A5D9CF2}"/>
    <dgm:cxn modelId="{A0D42466-842A-44DB-A7E9-288026D58E44}" srcId="{7A4038BF-ABD1-4E33-9478-3705EABBF1B4}" destId="{B63B0446-307E-439E-BE9C-6F1A8904F612}" srcOrd="5" destOrd="0" parTransId="{DFDA55E5-062E-4FAB-913D-A93D71BAEB4F}" sibTransId="{16920DE9-6FAF-46B6-B940-C3E16C97E5C3}"/>
    <dgm:cxn modelId="{073A3F6E-4A64-4A2C-9195-7BEBB8452FEC}" srcId="{7A4038BF-ABD1-4E33-9478-3705EABBF1B4}" destId="{F3FDE523-73CF-4F05-8A48-838EB8B0C04C}" srcOrd="1" destOrd="0" parTransId="{F25DF131-8B6A-4BFE-B9B2-37E4448504D6}" sibTransId="{CD757544-E7ED-4AE0-82A4-D12FFDDE2229}"/>
    <dgm:cxn modelId="{17A9C575-9179-4D81-8081-C5774D4E5687}" type="presOf" srcId="{3A1F9C90-B622-4AFA-9311-C44A5217B068}" destId="{2BB4D5CD-106B-2E4F-ACF8-E41B2ED708BD}" srcOrd="0" destOrd="2" presId="urn:microsoft.com/office/officeart/2016/7/layout/VerticalSolidActionList"/>
    <dgm:cxn modelId="{DFD98790-0AC8-4ED7-9805-A48A99BB4B49}" type="presOf" srcId="{F3FDE523-73CF-4F05-8A48-838EB8B0C04C}" destId="{37EBF9CA-83FE-9740-99BD-5A3E0B6405FE}" srcOrd="0" destOrd="1" presId="urn:microsoft.com/office/officeart/2016/7/layout/VerticalSolidActionList"/>
    <dgm:cxn modelId="{BF48DB9A-8046-409C-AFEC-3175D0EEDEA5}" type="presOf" srcId="{73B594B2-51E7-46F2-9976-2AD6F124F968}" destId="{2BB4D5CD-106B-2E4F-ACF8-E41B2ED708BD}" srcOrd="0" destOrd="1" presId="urn:microsoft.com/office/officeart/2016/7/layout/VerticalSolidActionList"/>
    <dgm:cxn modelId="{B78870A1-EC85-4E71-8075-75390FDECA4E}" type="presOf" srcId="{B5C88957-A423-436D-801F-CD338C6648BC}" destId="{84A0800C-14E0-1549-8A2A-640CE96423D0}" srcOrd="0" destOrd="0" presId="urn:microsoft.com/office/officeart/2016/7/layout/VerticalSolidActionList"/>
    <dgm:cxn modelId="{A2B14AAF-CF38-C540-9B8D-6CD8EF688E8C}" type="presOf" srcId="{80E134CA-212E-4A60-AB46-873F36D2BF82}" destId="{0D38551A-15E2-4047-911E-5EF0671D8AB8}" srcOrd="0" destOrd="0" presId="urn:microsoft.com/office/officeart/2016/7/layout/VerticalSolidActionList"/>
    <dgm:cxn modelId="{A48594AF-BD11-4E27-B511-93B1CCC939AF}" srcId="{7A4038BF-ABD1-4E33-9478-3705EABBF1B4}" destId="{130ABD4E-1A53-4C95-9CCC-D0C94D0F1A83}" srcOrd="3" destOrd="0" parTransId="{25E1C787-E3A6-41A9-8D10-3DE526B1F71A}" sibTransId="{D3E7410F-6F7F-4718-AB6B-EC4C2A02D3C8}"/>
    <dgm:cxn modelId="{837EDAB1-17E2-4A81-B0DF-3C0F2E0415C0}" srcId="{B5C88957-A423-436D-801F-CD338C6648BC}" destId="{73B594B2-51E7-46F2-9976-2AD6F124F968}" srcOrd="1" destOrd="0" parTransId="{89419116-3FBB-45E5-8A3F-DD1B69BA78B5}" sibTransId="{BF669B91-EE73-453C-B7D4-8AD798A36139}"/>
    <dgm:cxn modelId="{47059DB4-02E7-45F6-BA8F-1F626150EF99}" srcId="{80E134CA-212E-4A60-AB46-873F36D2BF82}" destId="{B5C88957-A423-436D-801F-CD338C6648BC}" srcOrd="0" destOrd="0" parTransId="{EF1422DC-2FD2-4606-B905-6482A602490B}" sibTransId="{74143DCC-EE53-44B5-920F-1D432D5A50DE}"/>
    <dgm:cxn modelId="{5CDA60BA-9044-4967-98ED-271764E0633B}" type="presOf" srcId="{7A4038BF-ABD1-4E33-9478-3705EABBF1B4}" destId="{F7CD71B2-3F16-B945-AAA4-4376D8C93855}" srcOrd="0" destOrd="0" presId="urn:microsoft.com/office/officeart/2016/7/layout/VerticalSolidActionList"/>
    <dgm:cxn modelId="{C43ABAD8-1736-4113-A594-714AE159D312}" srcId="{80E134CA-212E-4A60-AB46-873F36D2BF82}" destId="{7A4038BF-ABD1-4E33-9478-3705EABBF1B4}" srcOrd="1" destOrd="0" parTransId="{71381815-75D2-4F55-AC2B-2CC0E8D76975}" sibTransId="{C60C23FD-02C0-429A-97A6-CEBC11F09469}"/>
    <dgm:cxn modelId="{EBB213E6-1934-47DE-A4FD-7A00DC9DCC68}" srcId="{B5C88957-A423-436D-801F-CD338C6648BC}" destId="{2B2995DE-A5AF-4AAB-9995-26E56E646480}" srcOrd="0" destOrd="0" parTransId="{29C5D87D-D9E6-4398-B17A-9FFF4AC469A4}" sibTransId="{E913E5B0-BD49-402D-978E-9165231521C2}"/>
    <dgm:cxn modelId="{0ADEEDF0-1597-4D46-8C80-ABB718FDD50A}" srcId="{B5C88957-A423-436D-801F-CD338C6648BC}" destId="{3A1F9C90-B622-4AFA-9311-C44A5217B068}" srcOrd="2" destOrd="0" parTransId="{AB952D78-3B67-4189-B155-EA2273222B7B}" sibTransId="{65E5F202-86AC-40DA-A0C8-CB830F7DCFFB}"/>
    <dgm:cxn modelId="{101D52F2-5A79-411F-AA93-6EF103D8F05F}" srcId="{7A4038BF-ABD1-4E33-9478-3705EABBF1B4}" destId="{320E4306-633B-46F6-8EFD-707F806346C3}" srcOrd="2" destOrd="0" parTransId="{DAE5F67A-7760-45EC-B418-1E7C67DB530B}" sibTransId="{7054DDB3-918B-44BD-BB8A-DF87D0B32530}"/>
    <dgm:cxn modelId="{1E5BDFC5-2A7E-4C30-9975-DE7F3E33985B}" type="presParOf" srcId="{0D38551A-15E2-4047-911E-5EF0671D8AB8}" destId="{984D19EA-B8AD-C344-BCDE-53C3C509EDC9}" srcOrd="0" destOrd="0" presId="urn:microsoft.com/office/officeart/2016/7/layout/VerticalSolidActionList"/>
    <dgm:cxn modelId="{2535A858-FA11-46E0-923B-BBED12097D1C}" type="presParOf" srcId="{984D19EA-B8AD-C344-BCDE-53C3C509EDC9}" destId="{84A0800C-14E0-1549-8A2A-640CE96423D0}" srcOrd="0" destOrd="0" presId="urn:microsoft.com/office/officeart/2016/7/layout/VerticalSolidActionList"/>
    <dgm:cxn modelId="{75D0ED8E-AC3F-42B3-BCCF-77D52F20D399}" type="presParOf" srcId="{984D19EA-B8AD-C344-BCDE-53C3C509EDC9}" destId="{2BB4D5CD-106B-2E4F-ACF8-E41B2ED708BD}" srcOrd="1" destOrd="0" presId="urn:microsoft.com/office/officeart/2016/7/layout/VerticalSolidActionList"/>
    <dgm:cxn modelId="{77D134D1-B7D6-467A-A9C1-8088D043E35F}" type="presParOf" srcId="{0D38551A-15E2-4047-911E-5EF0671D8AB8}" destId="{580F7151-A9DF-854B-808E-03155F942015}" srcOrd="1" destOrd="0" presId="urn:microsoft.com/office/officeart/2016/7/layout/VerticalSolidActionList"/>
    <dgm:cxn modelId="{737F2595-7FBD-4056-8A1E-5A4F23838510}" type="presParOf" srcId="{0D38551A-15E2-4047-911E-5EF0671D8AB8}" destId="{9847E9D6-09A9-7641-BB71-EE4B1762D182}" srcOrd="2" destOrd="0" presId="urn:microsoft.com/office/officeart/2016/7/layout/VerticalSolidActionList"/>
    <dgm:cxn modelId="{A761D203-7917-4AB5-A3A7-6533CF39D2CC}" type="presParOf" srcId="{9847E9D6-09A9-7641-BB71-EE4B1762D182}" destId="{F7CD71B2-3F16-B945-AAA4-4376D8C93855}" srcOrd="0" destOrd="0" presId="urn:microsoft.com/office/officeart/2016/7/layout/VerticalSolidActionList"/>
    <dgm:cxn modelId="{9859EA31-FE3F-465C-9D9C-5D56592A6FB2}" type="presParOf" srcId="{9847E9D6-09A9-7641-BB71-EE4B1762D182}" destId="{37EBF9CA-83FE-9740-99BD-5A3E0B6405FE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4D5CD-106B-2E4F-ACF8-E41B2ED708BD}">
      <dsp:nvSpPr>
        <dsp:cNvPr id="0" name=""/>
        <dsp:cNvSpPr/>
      </dsp:nvSpPr>
      <dsp:spPr>
        <a:xfrm>
          <a:off x="2103120" y="358"/>
          <a:ext cx="8412480" cy="198070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03100" rIns="163225" bIns="5031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hlinkClick xmlns:r="http://schemas.openxmlformats.org/officeDocument/2006/relationships" r:id="rId1"/>
            </a:rPr>
            <a:t>https://proquest-safaribooksonline-com.oca.ucsc.edu</a:t>
          </a:r>
          <a:r>
            <a:rPr lang="en-US" sz="1800" kern="1200" dirty="0"/>
            <a:t>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This includes most of the O’Reilly books.</a:t>
          </a:r>
          <a:endParaRPr lang="en-US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Be smart</a:t>
          </a:r>
          <a:r>
            <a:rPr lang="en-US" sz="1800" kern="1200" dirty="0"/>
            <a:t>: make good use of this resource.</a:t>
          </a:r>
          <a:endParaRPr lang="en-US" kern="1200" dirty="0"/>
        </a:p>
      </dsp:txBody>
      <dsp:txXfrm>
        <a:off x="2103120" y="358"/>
        <a:ext cx="8412480" cy="1980707"/>
      </dsp:txXfrm>
    </dsp:sp>
    <dsp:sp modelId="{84A0800C-14E0-1549-8A2A-640CE96423D0}">
      <dsp:nvSpPr>
        <dsp:cNvPr id="0" name=""/>
        <dsp:cNvSpPr/>
      </dsp:nvSpPr>
      <dsp:spPr>
        <a:xfrm>
          <a:off x="0" y="358"/>
          <a:ext cx="2103120" cy="19807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95650" rIns="111290" bIns="19565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You are fortunate to have access to many resources available on-line:</a:t>
          </a:r>
        </a:p>
      </dsp:txBody>
      <dsp:txXfrm>
        <a:off x="0" y="358"/>
        <a:ext cx="2103120" cy="1980707"/>
      </dsp:txXfrm>
    </dsp:sp>
    <dsp:sp modelId="{37EBF9CA-83FE-9740-99BD-5A3E0B6405FE}">
      <dsp:nvSpPr>
        <dsp:cNvPr id="0" name=""/>
        <dsp:cNvSpPr/>
      </dsp:nvSpPr>
      <dsp:spPr>
        <a:xfrm>
          <a:off x="2103120" y="2099908"/>
          <a:ext cx="8412480" cy="1980707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03100" rIns="163225" bIns="503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Loeliger</a:t>
          </a:r>
          <a:r>
            <a:rPr lang="en-US" sz="1600" kern="1200" dirty="0"/>
            <a:t> &amp; McCullough, </a:t>
          </a:r>
          <a:r>
            <a:rPr lang="en-US" sz="1600" i="1" kern="1200" dirty="0"/>
            <a:t>Version Control with Git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Newham</a:t>
          </a:r>
          <a:r>
            <a:rPr lang="en-US" sz="1600" kern="1200" dirty="0"/>
            <a:t>, </a:t>
          </a:r>
          <a:r>
            <a:rPr lang="en-US" sz="1600" i="1" kern="1200" dirty="0"/>
            <a:t>Learning the bash Shell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Robbins, Lamb &amp; Hannah, </a:t>
          </a:r>
          <a:r>
            <a:rPr lang="en-US" sz="1600" i="1" kern="1200" dirty="0"/>
            <a:t>Learning the vi and Vim Editors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Robbins, Siever, Figgins &amp; Robert Love, </a:t>
          </a:r>
          <a:r>
            <a:rPr lang="en-US" sz="1600" i="1" kern="1200" dirty="0"/>
            <a:t>Linux in a Nutshell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Crawford &amp; Prinz, </a:t>
          </a:r>
          <a:r>
            <a:rPr lang="en-US" sz="1600" i="1" kern="1200" dirty="0"/>
            <a:t>C in a Nutshell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Mecklenburg, </a:t>
          </a:r>
          <a:r>
            <a:rPr lang="en-US" sz="1600" i="1" kern="1200" dirty="0"/>
            <a:t>Managing Projects with GNU Make</a:t>
          </a:r>
          <a:endParaRPr lang="en-US" sz="1600" kern="1200" dirty="0"/>
        </a:p>
      </dsp:txBody>
      <dsp:txXfrm>
        <a:off x="2103120" y="2099908"/>
        <a:ext cx="8412480" cy="1980707"/>
      </dsp:txXfrm>
    </dsp:sp>
    <dsp:sp modelId="{F7CD71B2-3F16-B945-AAA4-4376D8C93855}">
      <dsp:nvSpPr>
        <dsp:cNvPr id="0" name=""/>
        <dsp:cNvSpPr/>
      </dsp:nvSpPr>
      <dsp:spPr>
        <a:xfrm>
          <a:off x="0" y="2099908"/>
          <a:ext cx="2103120" cy="198070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95650" rIns="111290" bIns="19565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Here are some of the  books you will want to consult:</a:t>
          </a:r>
        </a:p>
      </dsp:txBody>
      <dsp:txXfrm>
        <a:off x="0" y="2099908"/>
        <a:ext cx="2103120" cy="1980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E37AA-11CF-1B4E-BA4A-87D03BBF5F65}" type="datetimeFigureOut">
              <a:rPr lang="en-US" smtClean="0"/>
              <a:t>1/9/23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69283-E381-CB4A-BFC8-29191A781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91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77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kids still read Mad Magazine?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13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612F95-AF46-EA43-A490-C3FC590108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794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36EB0-A6CE-FF4D-88FA-F283BF6D97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8915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from the movie Evil Dead.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4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05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from the movie Evil Dead.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Treebuzz.com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50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50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Stock photograph taken from the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11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meme was taken from the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56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9DD8-A7A5-1C4E-99A3-ED5D067E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79C09-4FD2-774E-B768-C3199048A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59088-9238-1949-B41F-8BD330088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02F02-ED64-F845-B147-54787C244D51}" type="datetime3">
              <a:rPr lang="en-US" smtClean="0"/>
              <a:t>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9C633-06DA-CF46-8120-5475507F6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43F8-F2ED-D84C-871F-6A1A843C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2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ECC7-D862-084B-BA74-DC9B636BE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B4D976-0EDC-9141-8BFB-62707F8E2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CEC02-EE0F-5446-99A5-904BE3F4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FC14-33FB-7D41-880D-02D94C740DE1}" type="datetime3">
              <a:rPr lang="en-US" smtClean="0"/>
              <a:t>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0D476-17B0-054A-94EC-10CD5CCC8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177F2-4595-784D-A269-A080D080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0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1C01EC-C5FE-D844-8A8D-5CBAECAD0C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72CB3-36F3-BA48-A91E-82D40672E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47300-6602-4144-B8CB-F7101020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3F8E6-25B2-9A4A-AD8C-D7D2E64D63A2}" type="datetime3">
              <a:rPr lang="en-US" smtClean="0"/>
              <a:t>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1B6C2-50CB-0545-83DB-3F23FE3DC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73341-440A-8947-A8CC-AE90A341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54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D00-EC80-B844-A1E5-ECA012090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22B72-6B6A-174D-AE9C-DB949E61E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ED691-A2E1-D64D-B485-AD0B3FFA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6A6CF-644F-5B45-BE44-016E21E0CA62}" type="datetime3">
              <a:rPr lang="en-US" smtClean="0"/>
              <a:t>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5C216-5C46-A24C-8CCF-88282DC5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78AAD-76DD-2D47-BB55-05253390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01314"/>
            <a:ext cx="2743200" cy="365125"/>
          </a:xfrm>
        </p:spPr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14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09A6-4425-664E-B23C-7ED5B151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2EC69-6CC4-E447-9F90-40FF5C08C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AC96C-381A-A54E-8179-5DE3026D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85106-8BCB-A348-AA03-AD93DBD64320}" type="datetime3">
              <a:rPr lang="en-US" smtClean="0"/>
              <a:t>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82589-F059-6F4D-B08F-E47E6B29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10241-24D4-D744-A9E3-330FFCAB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83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E021-692C-9C4C-984B-C23C6863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009C7-2DC3-C64F-8170-0DFE9C02D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FA090-990B-0444-AE1D-D991148F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AF952-BCFF-CA48-B805-EB471B3E0E87}" type="datetime3">
              <a:rPr lang="en-US" smtClean="0"/>
              <a:t>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F2E2B-BA3C-6B4F-B90A-10EB291E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D1819-2607-E54F-B1DB-9B9890B0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23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12E2-0F72-3F44-9AC5-9F7C3316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B1E8B-C757-E441-A17C-EF0066341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0262F-BB40-154A-AFD3-B92D58866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65421-DCD8-A84B-A76B-C1EC558FB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09EB-F14A-994A-95BD-19FC429AA6D1}" type="datetime3">
              <a:rPr lang="en-US" smtClean="0"/>
              <a:t>9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407D7-8996-EC48-BDA3-0EF5ECEC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C32C5-E676-DC4E-8E41-93A46E6A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84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0CA3-2E05-B640-9CCE-92C148D4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766BA-892E-F24C-A439-3424FFBDC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01543-29A7-954B-A3EE-726C9457F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1043E-5499-8342-8840-53AC4191B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CA6F7-028A-EA4B-A5AE-BB679E2CE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75A0A0-0682-0B48-A0CD-AD7BBD9F2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297C8-7698-FF43-8CB9-F5FD72CB5D26}" type="datetime3">
              <a:rPr lang="en-US" smtClean="0"/>
              <a:t>9 January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7F573-FF96-7C40-80AC-B751D7503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4A8F3-333D-1547-A79D-22E388A5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31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5B01F-2635-284B-A816-5D099C1FF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7A760-6C27-C34E-A7AD-A48561A2C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FCE7-0889-444A-B0A2-F31D4C53552C}" type="datetime3">
              <a:rPr lang="en-US" smtClean="0"/>
              <a:t>9 January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DBC2C-E70B-5B46-880E-A55D4A49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6EF96-7087-1446-B48D-0E23811F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172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4C1E0-49B0-FF4B-B95F-5DDAD710C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6BBFB-F0B8-5D4E-8260-851115E6D689}" type="datetime3">
              <a:rPr lang="en-US" smtClean="0"/>
              <a:t>9 January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5F5CD-7801-904E-863E-6D4CD7EC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3307F-E4F0-494C-8C71-F48B0A8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8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4F71-6496-C54D-9457-51C3DBA2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75341-6D4A-2E42-BF45-8A2809B64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A1186-D7D6-A346-BF40-2E71B75D4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FA1EB-1333-AC49-8B51-EAEBA7930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7148-2235-9B4E-986A-D53529BC4FB3}" type="datetime3">
              <a:rPr lang="en-US" smtClean="0"/>
              <a:t>9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2420A-183D-4448-A344-D1F4C5E6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60580-3EDE-8044-9F33-BA280BA0B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4D03-B88D-CF47-B009-0CBE4D5C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6F07B-87B0-7D49-B3A4-E7E5B768D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5249D-D232-C64D-8E1A-6016194E4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FA107-20D7-A949-A711-0D21A73503D1}" type="datetime3">
              <a:rPr lang="en-US" smtClean="0"/>
              <a:t>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CF54F-B7DC-D44D-B18F-356315974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85B78-BC83-D342-9229-7B1F6D7B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305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2C93-83DE-6B45-96AC-45C27B5C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71D4A-0F39-C042-9CB1-451534DE2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8C5BB-70C2-7842-B3FB-971AF9539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CC4E5-AC57-8E4C-9C3D-5FE4CABC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F4043-5FB8-AA41-9EFF-A11CB2C4DC6B}" type="datetime3">
              <a:rPr lang="en-US" smtClean="0"/>
              <a:t>9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1D53F-7D5A-0847-94CC-F2354EEC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77AD5-1FCA-624B-95B5-76ABD482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8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4DDE-A4A2-C04F-9926-F631F139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21588-58D1-334A-B76C-55A27EABD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AB1A2-CCCA-234B-8968-A0A9AA974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F37F1-1EDC-8446-A2D7-4E4E05129EA1}" type="datetime3">
              <a:rPr lang="en-US" smtClean="0"/>
              <a:t>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9F15C-3933-0B45-BEEC-57973E9C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E71F8-0662-8440-A0B5-1AEC05EF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553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26FA8E-EC06-7843-AE75-0575C88BC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C23EA-E83B-464E-BCD1-A5079A666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6EAFC-25E7-324D-888E-D818D7EF1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2D251-44B2-F74B-BAA5-2B21BA34D4A9}" type="datetime3">
              <a:rPr lang="en-US" smtClean="0"/>
              <a:t>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0D6AE-0147-E243-A8B2-ADE83A4A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29603-5916-2040-B470-0141E2D2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206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3B76-23E0-F34C-8CB6-83C12E189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91489-4380-E347-9F61-8B7A86CB9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CC876-34F8-F44C-82DA-2B744261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9"/>
            <a:ext cx="2743200" cy="365125"/>
          </a:xfrm>
        </p:spPr>
        <p:txBody>
          <a:bodyPr/>
          <a:lstStyle/>
          <a:p>
            <a:fld id="{40DF9D20-B560-6547-A527-33292A7C97CB}" type="datetime3">
              <a:rPr lang="en-US" smtClean="0"/>
              <a:t>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1CFE0-12EC-E946-BAB3-BCD05C4BA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6092-D4DC-BC44-8578-4A093634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18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7AC1-5DB4-4840-AB1B-8D981388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75311-8745-C048-A789-26D71F14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DC59C-F42D-A74C-BFB9-A26190B7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70"/>
            <a:ext cx="2743200" cy="365125"/>
          </a:xfrm>
        </p:spPr>
        <p:txBody>
          <a:bodyPr/>
          <a:lstStyle/>
          <a:p>
            <a:fld id="{58C14CED-6F7B-1F4F-AB1B-2FE322B9DF09}" type="datetime3">
              <a:rPr lang="en-US" smtClean="0"/>
              <a:t>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AF4FA-F546-D947-94A4-E312A583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C3859-C5DD-A643-B335-5DD9FACA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13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54EF-CFCC-AD48-9ED0-E459D674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EEF8B-0354-3747-AA1D-999C311D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365E4-C33C-9C4C-A187-CF4ABA14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8"/>
            <a:ext cx="2743200" cy="365125"/>
          </a:xfrm>
        </p:spPr>
        <p:txBody>
          <a:bodyPr/>
          <a:lstStyle/>
          <a:p>
            <a:fld id="{A2CE29DB-A3B7-F445-892A-4A45F595C53A}" type="datetime3">
              <a:rPr lang="en-US" smtClean="0"/>
              <a:t>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6ED63-BD94-0441-A4B0-42621940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514FE-7823-C24E-BE10-F9051A84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84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2CF7-6609-1949-BD05-2428688A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3B09-DE7E-CA48-B959-DE466EF2A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AA77D-4BAA-EB40-8068-D570F59EE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833D9-3202-8C4D-A3EC-18FD199B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3"/>
            <a:ext cx="2743200" cy="365125"/>
          </a:xfrm>
        </p:spPr>
        <p:txBody>
          <a:bodyPr/>
          <a:lstStyle/>
          <a:p>
            <a:fld id="{8106E9A8-9ECF-FD4B-BACA-4D5963AC9A78}" type="datetime3">
              <a:rPr lang="en-US" smtClean="0"/>
              <a:t>9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1059F-F3B7-314E-9434-26C11205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CE334-06C5-2C47-BBA6-239A1E89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6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99F6-4EB6-A141-B704-6533F155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F6A40-702A-BF4C-8DA0-D37A18313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B34B-08ED-D44C-883C-941A3CE12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97CFB-965F-5E43-BD9E-A29462D6D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CBC22-8913-9D4F-BD67-A6DF4B1C6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A32A26-2329-FB48-AC89-C41FF4AB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4EC56F6E-A29E-804C-AF5F-E7E406C5EE71}" type="datetime3">
              <a:rPr lang="en-US" smtClean="0"/>
              <a:t>9 January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ACDD3-3148-F847-BC6B-CAA447C0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2E51B1-44A6-964E-8713-3FE88AFB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653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D086-A03B-C845-8E9A-E4B46087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EB02D-C7FB-D945-B518-CC43089A1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4"/>
            <a:ext cx="2743200" cy="365125"/>
          </a:xfrm>
        </p:spPr>
        <p:txBody>
          <a:bodyPr/>
          <a:lstStyle/>
          <a:p>
            <a:fld id="{0D45419F-3CBF-094E-8A5B-338A98270EE0}" type="datetime3">
              <a:rPr lang="en-US" smtClean="0"/>
              <a:t>9 January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5639E-D5CE-8A42-A446-40CB4F78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2DA45-B8CD-EA42-8793-781A73CC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596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EBB5CD-669B-A847-A524-C15CD83A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667A0E1A-B065-9A4B-9119-F795AC1AC826}" type="datetime3">
              <a:rPr lang="en-US" smtClean="0"/>
              <a:t>9 January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D1B9D-AA3D-C047-9CE5-90C71109C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E8F3B-EE60-0441-8FF9-06FC0E07C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7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7762-A0C3-5A45-BBB5-47FEB6A49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7FCF-D785-474F-AA20-D3EBEF5B0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3039D-E935-EA42-A6F4-A1882F56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12CFF-5AFC-4E40-A341-DF83BE8B3C4B}" type="datetime3">
              <a:rPr lang="en-US" smtClean="0"/>
              <a:t>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0285F-9295-E64E-A72A-D9562CAF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980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8C962-6D74-6D43-A807-9043411B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749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43EA-F40F-7B46-B7E1-B8BEF7D56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7429E-4673-9D4B-9F4E-8751C8042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C3E87-257F-8A47-8369-AE14A0861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FB6CB-DF90-D54C-8821-301E6F7E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A063452A-D997-7143-9054-BC965CDAEE85}" type="datetime3">
              <a:rPr lang="en-US" smtClean="0"/>
              <a:t>9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57045-36C1-F84C-8EB3-DC46F6CC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83354-2171-A94B-8505-6005BA505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226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46A4-83B3-B248-A458-D9412994C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C0264-3458-0E43-88CD-6FE42443D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B6276-F291-494C-B6EC-6AAFF3C45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E294A-ED2F-DE4B-9945-3AA4974D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8"/>
            <a:ext cx="2743200" cy="365125"/>
          </a:xfrm>
        </p:spPr>
        <p:txBody>
          <a:bodyPr/>
          <a:lstStyle/>
          <a:p>
            <a:fld id="{13764637-56B4-5040-84AF-39F92DCFF0AE}" type="datetime3">
              <a:rPr lang="en-US" smtClean="0"/>
              <a:t>9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A455E-A1A3-2F4A-BB46-EE912447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F09D1-B7B8-264A-BD8E-3807D0CF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926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18817-D26E-694A-A8B4-4B4EE92A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8F6AF-56A2-2740-8230-7396D75DD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C2752-4404-7B4D-AFC6-648BFCB0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3"/>
            <a:ext cx="2743200" cy="365125"/>
          </a:xfrm>
        </p:spPr>
        <p:txBody>
          <a:bodyPr/>
          <a:lstStyle/>
          <a:p>
            <a:fld id="{79BABA13-1F6F-5344-A6CA-E2972E24AF17}" type="datetime3">
              <a:rPr lang="en-US" smtClean="0"/>
              <a:t>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E7A52-59E1-B94F-BC15-A09092C9A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7C058-DAAB-DE4E-835B-395C8C25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455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3241B3-0A3F-3F4B-96C0-EF9E3BA1E7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A9D04-E056-214D-B0D6-F467A0428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D7CA-B440-C74B-95C2-F2C382BD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C150FFFC-F068-C549-8473-C8154A2204AE}" type="datetime3">
              <a:rPr lang="en-US" smtClean="0"/>
              <a:t>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C01E6-0483-3944-8608-3B211E1D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2B5DC-8418-674D-A791-FAF4A9E6B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01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5B2BC-CDE3-0148-B4CC-51FB7C55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78A7-3BCC-4D43-80D5-951956D1C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4749D-34FD-694F-ABA7-322AB345C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72229-93BB-0E49-B737-4FAAA8D6C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AAA16-FCDD-684E-B564-56191BED29B9}" type="datetime3">
              <a:rPr lang="en-US" smtClean="0"/>
              <a:t>9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CCE9F-1FD8-8C45-991B-B5321C6D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C1A05-3ED4-F543-BE77-0DCE1537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09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C6BF-8FFB-6A4D-A839-9A9A89D95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6BDA2-5720-4341-96FD-BC1EF2F6D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05978-6A7F-6447-A7D3-E9576431B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DA489-00E1-6545-B0E6-F84ED20E9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C05C00-F229-CB42-817E-92375BA21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265C5-E964-164C-8560-EBFD1EEE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39F2C-FE5C-0648-B6C7-0B63EBF47B89}" type="datetime3">
              <a:rPr lang="en-US" smtClean="0"/>
              <a:t>9 January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36B053-CCAF-E347-8DB8-FAE9C74E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8F700-F09B-0747-920B-6DB0BC27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3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2422A-B847-1941-ABCD-A6E4E3E8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A47BF4-F5E6-0F43-B41D-D6E7E8DC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4D18-BC92-2741-BFD0-0DFC3A9A2491}" type="datetime3">
              <a:rPr lang="en-US" smtClean="0"/>
              <a:t>9 January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9E4FF-3BB9-0C45-962F-6507575B7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C92EE-3CA8-594F-99EC-B85ED1AA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9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AA1880-C662-5C47-9990-AE6E7CF6D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4432-BD86-AF4F-B906-A8E111572D2B}" type="datetime3">
              <a:rPr lang="en-US" smtClean="0"/>
              <a:t>9 January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C29A6-DE1B-E646-8E62-6D377C700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C2E02-FE72-5B4A-B313-F20DE9BE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4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2467-08D6-CB4D-9203-7648A908C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65EA-151C-1745-9965-FD076DA9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D2337-09A6-AA49-B47F-A1FF7F978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A8F90-D04B-1E4D-B9AA-FD711B80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8A65-2C2E-F94B-A0EE-B38042AC3D1F}" type="datetime3">
              <a:rPr lang="en-US" smtClean="0"/>
              <a:t>9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DA22C-BF94-3945-8646-5F5119A46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6D147-2E6B-6746-BB76-5B5622648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68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C9674-7D60-6542-BBC7-A3FDA4AB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135ADD-BF4B-0B47-A8D6-1F58114A35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B77B2-98AC-1642-8253-152B757A2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1AC13-C9A9-004F-AB8A-924A1EC72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446E-4354-9343-A422-417E47FE8F8A}" type="datetime3">
              <a:rPr lang="en-US" smtClean="0"/>
              <a:t>9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DEEA9-09E4-104D-A1F3-8AEC7C327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73197-63FD-CB4D-B999-4A2540821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7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543803-C52A-9749-9E9B-63188373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5A026-7C49-1848-BB45-0C8C89720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09E5C-080D-AB48-A1DB-9DF0FE1AD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7106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96130-25E5-7A4F-B6C0-CFEE2211C188}" type="datetime3">
              <a:rPr lang="en-US" smtClean="0"/>
              <a:t>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084A4-C4E1-8A40-A69A-4B024D174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5235" y="6492875"/>
            <a:ext cx="44215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5341D-4EBA-DE40-94ED-989A3452A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000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3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6E8C70-D60B-9A46-B78F-0FB9B708C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816E8-18EF-B040-98AE-D087A1AC0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75A01-8254-B140-878E-7B1322EAD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01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E84A2-10D9-9940-A36F-05B49289F203}" type="datetime3">
              <a:rPr lang="en-US" smtClean="0"/>
              <a:t>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EE14-59E9-4547-8CEA-0A40BC88A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01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B4C1B-65B1-044F-BF34-64DCFC30E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9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88C96-B2B8-0541-9483-3EA14CB3D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98A04-EB5D-AE47-8E0E-13F8C0B8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FB89D-4F63-784C-B2C2-3ADD7676E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D37AF-0CD3-9C4D-98FF-00CEE964A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04099-7B13-614F-BEA5-10CD8BF01988}" type="datetime3">
              <a:rPr lang="en-US" smtClean="0"/>
              <a:t>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77A96-B017-354B-B220-D8BACAC74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247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90422-F24E-9946-B2B2-7A9AEB4BC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19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3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mailto:yluo124@ucsc.edu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9F3523B-47B8-8E46-BE7D-112553CC3D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5000"/>
                    </a14:imgEffect>
                  </a14:imgLayer>
                </a14:imgProps>
              </a:ext>
            </a:extLst>
          </a:blip>
          <a:srcRect t="15667" b="9333"/>
          <a:stretch/>
        </p:blipFill>
        <p:spPr>
          <a:xfrm>
            <a:off x="20" y="26505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09D9BC-A5FA-404A-B14E-2E703D4F8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Computer Systems and C Programming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981F2B7-92E3-CE47-98B5-8DE3A23FF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Prof. Darrell Long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CSE 13S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7EF40-327D-D749-93B5-0762F908F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BB13F-4B54-B843-AB89-99FACA4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92D5DB5-079B-E447-936D-5A757E75458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F9F15D-6604-094D-9AA0-3CF315DB9DE7}"/>
              </a:ext>
            </a:extLst>
          </p:cNvPr>
          <p:cNvSpPr txBox="1"/>
          <p:nvPr/>
        </p:nvSpPr>
        <p:spPr>
          <a:xfrm>
            <a:off x="7941797" y="5330473"/>
            <a:ext cx="3324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When the going gets weird, the weird turn pro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—Dr. Hunter S. Thompson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1BA93-C868-3749-B73A-994F94A32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329350"/>
            <a:ext cx="2743200" cy="365125"/>
          </a:xfrm>
        </p:spPr>
        <p:txBody>
          <a:bodyPr/>
          <a:lstStyle/>
          <a:p>
            <a:fld id="{054C0CAD-9DA0-CA48-82B7-5BB8B6D5002B}" type="datetime3">
              <a:rPr lang="en-US" smtClean="0"/>
              <a:t>9 January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D9F77-5514-294D-9EDA-E465D91E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7" y="965198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 will write a lot of programs in </a:t>
            </a: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23A07-4A15-FF4E-981B-52F08A502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2318" y="965198"/>
            <a:ext cx="3563259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You may have seen Java or Python, but now</a:t>
            </a:r>
            <a:r>
              <a:rPr lang="en-US" sz="2000" dirty="0">
                <a:solidFill>
                  <a:srgbClr val="FFFFFF"/>
                </a:solidFill>
              </a:rPr>
              <a:t> 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it’s time to learn </a:t>
            </a: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C.</a:t>
            </a:r>
            <a:endParaRPr lang="en-US" sz="2000" b="1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Y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 will:</a:t>
            </a:r>
            <a:endParaRPr lang="en-US" sz="2000" kern="1200" dirty="0">
              <a:solidFill>
                <a:srgbClr val="FFFFFF"/>
              </a:solidFill>
              <a:latin typeface="+mn-lt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…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need to worry about memory,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use pointers,</a:t>
            </a:r>
            <a:endParaRPr lang="en-US" sz="2000" dirty="0">
              <a:solidFill>
                <a:srgbClr val="FFFFFF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manipulate bits,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 an actual editor,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 U</a:t>
            </a:r>
            <a:r>
              <a:rPr lang="en-US" sz="1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NIX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(Linux), and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 tools like </a:t>
            </a:r>
            <a:r>
              <a:rPr lang="en-US" sz="2000" i="1" kern="1200" dirty="0">
                <a:solidFill>
                  <a:srgbClr val="FFFFFF"/>
                </a:solidFill>
                <a:latin typeface="Courier"/>
              </a:rPr>
              <a:t>git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vim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kern="1200" dirty="0">
                <a:solidFill>
                  <a:srgbClr val="FFFFFF"/>
                </a:solidFill>
                <a:latin typeface="Courier"/>
              </a:rPr>
              <a:t>make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kern="1200" dirty="0">
                <a:solidFill>
                  <a:srgbClr val="FFFFFF"/>
                </a:solidFill>
                <a:latin typeface="Courier"/>
              </a:rPr>
              <a:t>cc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dirty="0" err="1">
                <a:solidFill>
                  <a:srgbClr val="FFFFFF"/>
                </a:solidFill>
                <a:latin typeface="Courier"/>
                <a:ea typeface="+mn-ea"/>
                <a:cs typeface="+mn-cs"/>
              </a:rPr>
              <a:t>ll</a:t>
            </a:r>
            <a:r>
              <a:rPr lang="en-US" sz="2000" i="1" kern="1200" dirty="0" err="1">
                <a:solidFill>
                  <a:srgbClr val="FFFFFF"/>
                </a:solidFill>
                <a:latin typeface="Courier"/>
              </a:rPr>
              <a:t>db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i="1" dirty="0">
                <a:solidFill>
                  <a:srgbClr val="FFFFFF"/>
                </a:solidFill>
              </a:rPr>
              <a:t>etc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1E16E-B247-4C48-A63E-BFB45103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3639" y="6374905"/>
            <a:ext cx="4490964" cy="357957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36C3A-AF27-1E47-A1B3-02947C944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4E268-CE5E-6F4A-BA6F-D075CD4F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86" y="4289720"/>
            <a:ext cx="3390499" cy="190017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BFD98-7D70-944F-B8D8-A6313170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387771"/>
            <a:ext cx="2743200" cy="365125"/>
          </a:xfrm>
        </p:spPr>
        <p:txBody>
          <a:bodyPr/>
          <a:lstStyle/>
          <a:p>
            <a:fld id="{122FB75C-9D26-3745-9EA2-CF2D89F0F24A}" type="datetime3">
              <a:rPr lang="en-US" smtClean="0"/>
              <a:t>9 January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20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BF4F81-CE79-4A24-860D-9959FF716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9278" y="484632"/>
            <a:ext cx="4189913" cy="5852642"/>
          </a:xfrm>
          <a:prstGeom prst="rect">
            <a:avLst/>
          </a:prstGeom>
          <a:solidFill>
            <a:schemeClr val="bg2"/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134B59-5801-6844-AE78-50DFFB57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90" y="681037"/>
            <a:ext cx="3738779" cy="17888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You will be busy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76602B-4FC2-8349-8563-E9F7F242F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390" y="2630161"/>
            <a:ext cx="3738780" cy="3546801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400" dirty="0"/>
              <a:t>Do not think that you can do it the night before…</a:t>
            </a:r>
          </a:p>
          <a:p>
            <a:pPr lvl="1"/>
            <a:r>
              <a:rPr lang="en-US" sz="1400" dirty="0"/>
              <a:t>Do not think you can do it the day before that…</a:t>
            </a:r>
          </a:p>
          <a:p>
            <a:pPr lvl="1"/>
            <a:r>
              <a:rPr lang="en-US" sz="1400" dirty="0"/>
              <a:t>In other words, start on it early.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Many of you will not heed this warning: and you will regret it.</a:t>
            </a:r>
          </a:p>
          <a:p>
            <a:pPr marL="0"/>
            <a:r>
              <a:rPr lang="en-US" sz="1400" dirty="0"/>
              <a:t>Programming requires </a:t>
            </a:r>
            <a:r>
              <a:rPr lang="en-US" sz="1400" i="1" dirty="0"/>
              <a:t>practice</a:t>
            </a:r>
            <a:r>
              <a:rPr lang="en-US" sz="1400" dirty="0"/>
              <a:t>.</a:t>
            </a:r>
          </a:p>
          <a:p>
            <a:r>
              <a:rPr lang="en-US" sz="1400" dirty="0"/>
              <a:t>It requires </a:t>
            </a:r>
            <a:r>
              <a:rPr lang="en-US" sz="1400" i="1" dirty="0"/>
              <a:t>thought</a:t>
            </a:r>
            <a:r>
              <a:rPr lang="en-US" sz="1400" dirty="0"/>
              <a:t>.</a:t>
            </a:r>
          </a:p>
          <a:p>
            <a:r>
              <a:rPr lang="en-US" sz="1400" dirty="0"/>
              <a:t>It requires the willingness to </a:t>
            </a:r>
            <a:r>
              <a:rPr lang="en-US" sz="1400" i="1" dirty="0"/>
              <a:t>rewrite</a:t>
            </a:r>
            <a:r>
              <a:rPr lang="en-US" sz="1400" dirty="0"/>
              <a:t> your code.</a:t>
            </a:r>
          </a:p>
          <a:p>
            <a:endParaRPr lang="en-US" sz="1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3ABBC4-919D-5541-A10B-AC7C0786E3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63A5AEF-8D76-CF42-89D6-8BC2E806621B}" type="datetime3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9 January 2023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2DEE8-2E3D-E843-906A-39AC82337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94F76-BCCB-3449-809E-A010A7C8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2D5DB5-079B-E447-936D-5A757E75458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9" name="Content Placeholder 8" descr="A picture containing indoor, person, man, photo&#10;&#10;Description automatically generated">
            <a:extLst>
              <a:ext uri="{FF2B5EF4-FFF2-40B4-BE49-F238E27FC236}">
                <a16:creationId xmlns:a16="http://schemas.microsoft.com/office/drawing/2014/main" id="{7B0E2F2D-E9F7-FF4A-87F4-4D6130529B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33617"/>
          <a:stretch/>
        </p:blipFill>
        <p:spPr>
          <a:xfrm>
            <a:off x="5170507" y="484633"/>
            <a:ext cx="6542215" cy="58887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DEC738-5E64-8E45-AF3D-EB8848F38A49}"/>
              </a:ext>
            </a:extLst>
          </p:cNvPr>
          <p:cNvSpPr txBox="1"/>
          <p:nvPr/>
        </p:nvSpPr>
        <p:spPr>
          <a:xfrm>
            <a:off x="5170507" y="5784496"/>
            <a:ext cx="6542215" cy="58887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Sir James Augustus Henry Murray, LL.D.</a:t>
            </a:r>
          </a:p>
        </p:txBody>
      </p:sp>
    </p:spTree>
    <p:extLst>
      <p:ext uri="{BB962C8B-B14F-4D97-AF65-F5344CB8AC3E}">
        <p14:creationId xmlns:p14="http://schemas.microsoft.com/office/powerpoint/2010/main" val="59172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8CF3-E0BD-FB49-B878-9DE29B7ED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You will get your hands dirty!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113C3-B9C9-DE4D-AB89-CF933EC1D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This class will show you where the bits hit the silicon.</a:t>
            </a:r>
          </a:p>
          <a:p>
            <a:pPr marL="0" indent="0">
              <a:buNone/>
            </a:pPr>
            <a:r>
              <a:rPr lang="en-US" sz="1800" dirty="0"/>
              <a:t>You will write most of the code that you use:</a:t>
            </a:r>
          </a:p>
          <a:p>
            <a:pPr lvl="1"/>
            <a:r>
              <a:rPr lang="en-US" sz="1400" dirty="0"/>
              <a:t>In contrast to some classes which teach you which libraries to use and give you code templates to fill in.</a:t>
            </a:r>
          </a:p>
          <a:p>
            <a:pPr marL="0" indent="0">
              <a:buNone/>
            </a:pPr>
            <a:r>
              <a:rPr lang="en-US" sz="1800" dirty="0"/>
              <a:t>Ever wonder how a Python dictionary works?</a:t>
            </a:r>
          </a:p>
          <a:p>
            <a:pPr lvl="1"/>
            <a:r>
              <a:rPr lang="en-US" sz="1400" dirty="0"/>
              <a:t>You’re going to find out, it’s called a hash table.</a:t>
            </a:r>
          </a:p>
          <a:p>
            <a:pPr marL="0" indent="0">
              <a:buNone/>
            </a:pPr>
            <a:r>
              <a:rPr lang="en-US" sz="1800" dirty="0"/>
              <a:t>How about those lists in Python?</a:t>
            </a:r>
          </a:p>
          <a:p>
            <a:pPr lvl="1"/>
            <a:r>
              <a:rPr lang="en-US" sz="1400" dirty="0"/>
              <a:t>We will look at arrays as well as linked lists.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A person wearing a hat&#10;&#10;Description automatically generated">
            <a:extLst>
              <a:ext uri="{FF2B5EF4-FFF2-40B4-BE49-F238E27FC236}">
                <a16:creationId xmlns:a16="http://schemas.microsoft.com/office/drawing/2014/main" id="{ABB85566-3D79-7246-A1DF-905F880E39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0573" r="-1" b="1032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348A-2BB8-B249-868D-BBF353F3E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2023 Darrell Long</a:t>
            </a:r>
            <a:endParaRPr lang="en-US" sz="1100" kern="1200" dirty="0">
              <a:solidFill>
                <a:schemeClr val="tx1">
                  <a:alpha val="8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7C02A-0692-FD48-9528-86C030B6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A534A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992D5DB5-079B-E447-936D-5A757E75458A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12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E7524B-13C8-6643-A2D8-EC5FE3F037DA}"/>
              </a:ext>
            </a:extLst>
          </p:cNvPr>
          <p:cNvSpPr txBox="1"/>
          <p:nvPr/>
        </p:nvSpPr>
        <p:spPr>
          <a:xfrm>
            <a:off x="6865377" y="5326900"/>
            <a:ext cx="16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Mike Rowe</a:t>
            </a:r>
          </a:p>
          <a:p>
            <a:r>
              <a:rPr lang="en-US" dirty="0"/>
              <a:t>A Personal Hero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4EEA4A-4D2F-C942-838C-F6C80569E6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198586"/>
            <a:ext cx="2743200" cy="365125"/>
          </a:xfrm>
        </p:spPr>
        <p:txBody>
          <a:bodyPr/>
          <a:lstStyle/>
          <a:p>
            <a:fld id="{019CC07E-C545-F846-9C1B-47B871F16F85}" type="datetime3">
              <a:rPr lang="en-US" smtClean="0"/>
              <a:t>9 January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70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DDFF-462B-B547-892D-E84FDEAA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Reading</a:t>
            </a:r>
          </a:p>
        </p:txBody>
      </p:sp>
      <p:pic>
        <p:nvPicPr>
          <p:cNvPr id="9" name="Content Placeholder 8" descr="A person sitting in a chair&#10;&#10;Description automatically generated">
            <a:extLst>
              <a:ext uri="{FF2B5EF4-FFF2-40B4-BE49-F238E27FC236}">
                <a16:creationId xmlns:a16="http://schemas.microsoft.com/office/drawing/2014/main" id="{3669BCC5-2B96-424D-8FDB-862A9D7D45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831" r="6925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284C-1D55-294A-93A6-C4E02D114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9940" y="2322576"/>
            <a:ext cx="6172200" cy="3858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900" dirty="0"/>
              <a:t>In order to succeed in your classes you must read the material.</a:t>
            </a:r>
          </a:p>
          <a:p>
            <a:pPr lvl="1"/>
            <a:r>
              <a:rPr lang="en-US" sz="1900" dirty="0"/>
              <a:t>You cannot pass this course by simply:</a:t>
            </a:r>
          </a:p>
          <a:p>
            <a:pPr lvl="2"/>
            <a:r>
              <a:rPr lang="en-US" sz="1500" dirty="0"/>
              <a:t>… listening to lectures,</a:t>
            </a:r>
          </a:p>
          <a:p>
            <a:pPr lvl="2"/>
            <a:r>
              <a:rPr lang="en-US" sz="1500" dirty="0"/>
              <a:t>… reading these slides, or</a:t>
            </a:r>
          </a:p>
          <a:p>
            <a:pPr lvl="2"/>
            <a:r>
              <a:rPr lang="en-US" sz="1500" dirty="0"/>
              <a:t>… watching YouTube videos.</a:t>
            </a:r>
          </a:p>
          <a:p>
            <a:pPr lvl="1"/>
            <a:endParaRPr lang="en-US" sz="1900" dirty="0"/>
          </a:p>
          <a:p>
            <a:pPr marL="0" indent="0">
              <a:buNone/>
            </a:pPr>
            <a:r>
              <a:rPr lang="en-US" sz="1900" dirty="0"/>
              <a:t>Read the appropriate section of the relevant book </a:t>
            </a:r>
            <a:r>
              <a:rPr lang="en-US" sz="1900" i="1" dirty="0"/>
              <a:t>before</a:t>
            </a:r>
            <a:r>
              <a:rPr lang="en-US" sz="1900" dirty="0"/>
              <a:t> you ask me, the TA, or the Tutor for help.</a:t>
            </a:r>
          </a:p>
          <a:p>
            <a:pPr lvl="1"/>
            <a:r>
              <a:rPr lang="en-US" sz="1900" dirty="0"/>
              <a:t>If you have not done your part and completed the reading, you will go to the back of the line so that we can help students who have done the reading.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81A3D-6593-F74F-AF68-000E01D6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9939" y="6356350"/>
            <a:ext cx="49431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E9A1F-C0C1-9D4B-9B4E-3FA4074E9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8934" y="6356350"/>
            <a:ext cx="1204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F68B8-A929-234E-A551-F6700FBE6651}"/>
              </a:ext>
            </a:extLst>
          </p:cNvPr>
          <p:cNvSpPr txBox="1"/>
          <p:nvPr/>
        </p:nvSpPr>
        <p:spPr>
          <a:xfrm>
            <a:off x="7685480" y="676656"/>
            <a:ext cx="35566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racked" pitchFamily="2" charset="0"/>
              </a:rPr>
              <a:t>Many students have suffered for failing to read the book…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21AB9F-2535-A246-97EC-98ED97EF9F63}"/>
              </a:ext>
            </a:extLst>
          </p:cNvPr>
          <p:cNvSpPr txBox="1"/>
          <p:nvPr/>
        </p:nvSpPr>
        <p:spPr>
          <a:xfrm>
            <a:off x="3515096" y="475013"/>
            <a:ext cx="198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Necronomicon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859EB0-E9BD-C14A-AC9F-468233785CCC}"/>
              </a:ext>
            </a:extLst>
          </p:cNvPr>
          <p:cNvCxnSpPr/>
          <p:nvPr/>
        </p:nvCxnSpPr>
        <p:spPr>
          <a:xfrm flipH="1">
            <a:off x="3675413" y="844345"/>
            <a:ext cx="834241" cy="5331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011A06F-2BA8-DF4D-9A62-822A3EC4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366752"/>
            <a:ext cx="2743200" cy="365125"/>
          </a:xfrm>
        </p:spPr>
        <p:txBody>
          <a:bodyPr/>
          <a:lstStyle/>
          <a:p>
            <a:fld id="{86CBA908-A2A8-A44B-993B-AA61E9E87356}" type="datetime3">
              <a:rPr lang="en-US" smtClean="0"/>
              <a:t>9 January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752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866753-857D-D04F-905F-3FC51351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</a:t>
            </a:r>
            <a:r>
              <a:rPr lang="en-US" b="1">
                <a:solidFill>
                  <a:srgbClr val="FFFFFF"/>
                </a:solidFill>
              </a:rPr>
              <a:t>C</a:t>
            </a:r>
            <a:r>
              <a:rPr lang="en-US">
                <a:solidFill>
                  <a:srgbClr val="FFFFFF"/>
                </a:solidFill>
              </a:rPr>
              <a:t> Programming Language</a:t>
            </a:r>
          </a:p>
        </p:txBody>
      </p:sp>
      <p:pic>
        <p:nvPicPr>
          <p:cNvPr id="12" name="Content Placeholder 11" descr="A close up of a sign&#10;&#10;Description automatically generated">
            <a:extLst>
              <a:ext uri="{FF2B5EF4-FFF2-40B4-BE49-F238E27FC236}">
                <a16:creationId xmlns:a16="http://schemas.microsoft.com/office/drawing/2014/main" id="{2FF44A5D-EB88-554B-A115-58E44C2C2B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9249" y="478232"/>
            <a:ext cx="2922636" cy="3845574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3A84C5-5E95-BB49-B96F-15B1DA89D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7762" y="2799889"/>
            <a:ext cx="5747187" cy="33788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The beauty and the danger of </a:t>
            </a:r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is its simplicity.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gives you more access to the raw machine than any language other than assembly language.</a:t>
            </a:r>
          </a:p>
          <a:p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does not hold your hand. It will not protect you from your mistakes.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requires you to think about what you are doing.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will do exactly what you ask of it.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It is rather like giving a monkey a chainsaw.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EE27B8-FB28-CC49-ACD1-4193C09F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609BB4-11CD-E24D-BF3A-B865BD13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3FE0D8-5C41-A846-8D11-75319654F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EC2D-AF06-C745-B2C0-F0EAC02203CE}" type="datetime3">
              <a:rPr lang="en-US" smtClean="0"/>
              <a:t>9 January 2023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32DB96-C240-8248-AE08-1B88697B5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80" y="4375953"/>
            <a:ext cx="2064774" cy="206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23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F612-AC6D-C24B-AD81-FB0D34DBB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It’s about learning how to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32336-CFEF-9341-A727-1623E5205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Programming is not simply learning C, or Java, or Python.</a:t>
            </a:r>
          </a:p>
          <a:p>
            <a:pPr lvl="1"/>
            <a:r>
              <a:rPr lang="en-US" sz="1800" dirty="0"/>
              <a:t>It is learning how to think!</a:t>
            </a:r>
          </a:p>
          <a:p>
            <a:r>
              <a:rPr lang="en-US" sz="1800" dirty="0"/>
              <a:t>There is a lot of difference between an adequate programmer and a good programmer,</a:t>
            </a:r>
          </a:p>
          <a:p>
            <a:r>
              <a:rPr lang="en-US" sz="1800" dirty="0"/>
              <a:t>And even more difference between a good program and a great programmer.</a:t>
            </a:r>
          </a:p>
          <a:p>
            <a:r>
              <a:rPr lang="en-US" sz="1800" dirty="0"/>
              <a:t>Get the book, it’s free to you on O’Reilly!</a:t>
            </a:r>
          </a:p>
        </p:txBody>
      </p:sp>
      <p:sp>
        <p:nvSpPr>
          <p:cNvPr id="2052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DF4F64-267B-9945-938B-44D61396899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0" r="1" b="10666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12FC8-3E23-A848-BEBB-49E6F931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1" y="6199632"/>
            <a:ext cx="386749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5D48B51-9B77-B148-9920-25D85409AC1E}" type="datetime3">
              <a:rPr lang="en-US" sz="1100" smtClean="0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t>9 January 2023</a:t>
            </a:fld>
            <a:endParaRPr lang="en-US" sz="1100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14889-E880-F940-8044-67E2E38F4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33E46-53B8-8B45-8FDF-CC28DE543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5614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992D5DB5-079B-E447-936D-5A757E75458A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15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B0703C-6D25-3546-880F-6D79EC9BA0C1}"/>
              </a:ext>
            </a:extLst>
          </p:cNvPr>
          <p:cNvSpPr txBox="1"/>
          <p:nvPr/>
        </p:nvSpPr>
        <p:spPr>
          <a:xfrm>
            <a:off x="762000" y="5215944"/>
            <a:ext cx="633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difference between theory and practice is greater in practice than in theory. —</a:t>
            </a:r>
            <a:r>
              <a:rPr lang="en-US" i="1" dirty="0"/>
              <a:t>John Wilkes</a:t>
            </a:r>
          </a:p>
        </p:txBody>
      </p:sp>
    </p:spTree>
    <p:extLst>
      <p:ext uri="{BB962C8B-B14F-4D97-AF65-F5344CB8AC3E}">
        <p14:creationId xmlns:p14="http://schemas.microsoft.com/office/powerpoint/2010/main" val="1509352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E7501-7AED-B745-8C77-78FA81B77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8" y="908344"/>
            <a:ext cx="5244301" cy="15381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Programming can be a lot of fun!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B6C29DB0-17E9-42FF-986E-0B7F493F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115AD956-A5B6-4760-B8B2-11E2DF6B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9" name="Content Placeholder 8" descr="A picture containing person, sword&#10;&#10;Description automatically generated">
            <a:extLst>
              <a:ext uri="{FF2B5EF4-FFF2-40B4-BE49-F238E27FC236}">
                <a16:creationId xmlns:a16="http://schemas.microsoft.com/office/drawing/2014/main" id="{8051A3C8-4762-1A4B-964D-E2010419B2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82809" y="1450448"/>
            <a:ext cx="2862670" cy="394851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9B52A-C2F2-1845-8D79-16059603B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1158" y="2706865"/>
            <a:ext cx="5383652" cy="34700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/>
              <a:t>Getting good at programming requires practice!</a:t>
            </a:r>
          </a:p>
          <a:p>
            <a:r>
              <a:rPr lang="en-US" sz="2400"/>
              <a:t>That’s true for any worthwhile activity…</a:t>
            </a:r>
          </a:p>
          <a:p>
            <a:pPr lvl="1"/>
            <a:r>
              <a:rPr lang="en-US"/>
              <a:t>Like skateboarding, or</a:t>
            </a:r>
          </a:p>
          <a:p>
            <a:pPr lvl="1"/>
            <a:r>
              <a:rPr lang="en-US"/>
              <a:t>Surfing, or</a:t>
            </a:r>
          </a:p>
          <a:p>
            <a:pPr lvl="1"/>
            <a:r>
              <a:rPr lang="en-US"/>
              <a:t>Playing guitar.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8EA68E-ACE4-384E-9A91-E45305338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FE3A30C-A71E-F244-916F-C81F50C49A15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t>9 January 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B79C6-ED21-6340-9941-090CE80F3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E79C7-D785-F749-9768-0191811AB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92D5DB5-079B-E447-936D-5A757E75458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925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4D8C1-7020-914E-8139-B1484AC5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The U</a:t>
            </a:r>
            <a:r>
              <a:rPr lang="en-US" sz="4000" dirty="0">
                <a:solidFill>
                  <a:srgbClr val="FFFFFF"/>
                </a:solidFill>
              </a:rPr>
              <a:t>NIX</a:t>
            </a:r>
            <a:r>
              <a:rPr lang="en-US" dirty="0">
                <a:solidFill>
                  <a:srgbClr val="FFFFFF"/>
                </a:solidFill>
              </a:rPr>
              <a:t> Operating System</a:t>
            </a:r>
          </a:p>
        </p:txBody>
      </p:sp>
      <p:pic>
        <p:nvPicPr>
          <p:cNvPr id="6" name="Content Placeholder 5" descr="A display in a store&#10;&#10;Description automatically generated">
            <a:extLst>
              <a:ext uri="{FF2B5EF4-FFF2-40B4-BE49-F238E27FC236}">
                <a16:creationId xmlns:a16="http://schemas.microsoft.com/office/drawing/2014/main" id="{C6E434FE-B3A1-A74E-8F4B-818BCF2443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2273" r="1" b="3695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FDFD-0533-3C49-B265-F6306B45D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56635" y="599090"/>
            <a:ext cx="3911110" cy="57931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Developed in the 1970s after M</a:t>
            </a:r>
            <a:r>
              <a:rPr lang="en-US" sz="1800" dirty="0">
                <a:solidFill>
                  <a:srgbClr val="FFFFFF"/>
                </a:solidFill>
              </a:rPr>
              <a:t>ULTICS</a:t>
            </a:r>
            <a:r>
              <a:rPr lang="en-US" sz="2000" dirty="0">
                <a:solidFill>
                  <a:srgbClr val="FFFFFF"/>
                </a:solidFill>
              </a:rPr>
              <a:t> proved too ambitious.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 is an operating system for programmers.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There are many versions of 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More computers run a version of 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 than any other operating system.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Most phones, routers, data centers, … run some version of 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Why has it lasted so long?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It has an effective programming model.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Simplicity and elegance do matter.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86C142A-D968-7E41-870D-77BB9EBCC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6E2EC9-E668-6F4B-A9D6-6A76D4E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C2D6A-C374-CD4B-8040-B5BFD0E3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47E0-F28D-E142-B076-9E658C7150C6}" type="datetime3">
              <a:rPr lang="en-US" smtClean="0"/>
              <a:t>9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7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A08355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328D5-1392-4040-A92C-228401F5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You must use U</a:t>
            </a:r>
            <a:r>
              <a:rPr lang="en-US" sz="3600" dirty="0">
                <a:solidFill>
                  <a:srgbClr val="FFFFFF"/>
                </a:solidFill>
              </a:rPr>
              <a:t>NIX</a:t>
            </a:r>
            <a:r>
              <a:rPr lang="en-US" dirty="0">
                <a:solidFill>
                  <a:srgbClr val="FFFFFF"/>
                </a:solidFill>
              </a:rPr>
              <a:t> (Linux/Ubuntu)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F5EA2B2-D0BD-7044-BBC6-E56DF749FE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7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72B18-D611-2247-8EE0-DC2B38201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256" y="6535157"/>
            <a:ext cx="659418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F9268-8C88-6E47-9370-17C8D0528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You </a:t>
            </a:r>
            <a:r>
              <a:rPr lang="en-US" sz="2000" i="1" dirty="0">
                <a:solidFill>
                  <a:srgbClr val="FFFFFF"/>
                </a:solidFill>
              </a:rPr>
              <a:t>do not have a choice </a:t>
            </a:r>
            <a:r>
              <a:rPr lang="en-US" sz="2000" dirty="0">
                <a:solidFill>
                  <a:srgbClr val="FFFFFF"/>
                </a:solidFill>
              </a:rPr>
              <a:t>in this matter.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No, you must not use a Windows IDE.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If we catch you, then you get a </a:t>
            </a:r>
            <a:r>
              <a:rPr lang="en-US" sz="1600" i="1" dirty="0">
                <a:solidFill>
                  <a:srgbClr val="FFFFFF"/>
                </a:solidFill>
              </a:rPr>
              <a:t>zero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FFFFFF"/>
                </a:solidFill>
              </a:rPr>
              <a:t>You can run Linux native on your computer.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FFFFFF"/>
                </a:solidFill>
              </a:rPr>
              <a:t>You can install VirtualBox and run Linux on that.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FFFFFF"/>
                </a:solidFill>
              </a:rPr>
              <a:t>You can use: 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" pitchFamily="2" charset="0"/>
              </a:rPr>
              <a:t>cse13s.soe.ucsc.edu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i="1" dirty="0">
                <a:solidFill>
                  <a:srgbClr val="FFFFFF"/>
                </a:solidFill>
              </a:rPr>
              <a:t>I personally favor the virtual machine approach.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EB871-A9B4-8340-AE2A-CAAE53641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9319" y="6535157"/>
            <a:ext cx="2154143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0695C0C-6BBD-3340-98EB-BA3413EB1143}" type="datetime3">
              <a:rPr lang="en-US" sz="105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t>9 January 2023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D217D-92DF-4E4E-A505-6FE6156C1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53177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75CF0DC-D01C-4F96-A7B3-57C9C8306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69204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F1071A6-8E07-8B46-AFDF-5DA6B5B186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3779" y="664225"/>
            <a:ext cx="2960021" cy="4039195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B58FD-14EB-A945-BB85-953E12B20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O’Reilly Safari Books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1BC8-98A2-4D46-983F-D321D9C45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36207-C18D-E649-B8B8-0C92B047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320B8-697D-994A-A3C2-E4B7F0A20895}"/>
              </a:ext>
            </a:extLst>
          </p:cNvPr>
          <p:cNvSpPr txBox="1"/>
          <p:nvPr/>
        </p:nvSpPr>
        <p:spPr>
          <a:xfrm>
            <a:off x="8956367" y="874433"/>
            <a:ext cx="184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Read? Who, me?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D943A-9FC5-0148-B3CE-48557FEA7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C4B51-487C-FC40-9B4D-A2DE2B317197}" type="datetime3">
              <a:rPr lang="en-US" smtClean="0"/>
              <a:t>9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2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BD9AEC-7EAA-324E-88D3-BF5C2A2C5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This is a hard class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A57BBE-D5E5-B545-A6C0-02A0F7763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00">
                <a:solidFill>
                  <a:schemeClr val="tx1"/>
                </a:solidFill>
              </a:rPr>
              <a:t>This course is </a:t>
            </a:r>
            <a:r>
              <a:rPr lang="en-US" sz="1100" i="1">
                <a:solidFill>
                  <a:schemeClr val="tx1"/>
                </a:solidFill>
              </a:rPr>
              <a:t>foundational</a:t>
            </a:r>
            <a:r>
              <a:rPr lang="en-US" sz="1100">
                <a:solidFill>
                  <a:schemeClr val="tx1"/>
                </a:solidFill>
              </a:rPr>
              <a:t>.</a:t>
            </a:r>
          </a:p>
          <a:p>
            <a:r>
              <a:rPr lang="en-US" sz="1100">
                <a:solidFill>
                  <a:schemeClr val="tx1"/>
                </a:solidFill>
              </a:rPr>
              <a:t>What you learn will be used from now on.</a:t>
            </a:r>
          </a:p>
          <a:p>
            <a:r>
              <a:rPr lang="en-US" sz="1100">
                <a:solidFill>
                  <a:schemeClr val="tx1"/>
                </a:solidFill>
              </a:rPr>
              <a:t>It is </a:t>
            </a:r>
            <a:r>
              <a:rPr lang="en-US" sz="1100" u="sng">
                <a:solidFill>
                  <a:schemeClr val="tx1"/>
                </a:solidFill>
              </a:rPr>
              <a:t>7 Units</a:t>
            </a:r>
            <a:r>
              <a:rPr lang="en-US" sz="1100">
                <a:solidFill>
                  <a:schemeClr val="tx1"/>
                </a:solidFill>
              </a:rPr>
              <a:t>, combining the old CMPE 13 and CMPE 13L.</a:t>
            </a:r>
          </a:p>
          <a:p>
            <a:r>
              <a:rPr lang="en-US" sz="1100">
                <a:solidFill>
                  <a:schemeClr val="tx1"/>
                </a:solidFill>
              </a:rPr>
              <a:t>You </a:t>
            </a:r>
            <a:r>
              <a:rPr lang="en-US" sz="1100" u="sng">
                <a:solidFill>
                  <a:schemeClr val="tx1"/>
                </a:solidFill>
              </a:rPr>
              <a:t>must</a:t>
            </a:r>
            <a:r>
              <a:rPr lang="en-US" sz="1100">
                <a:solidFill>
                  <a:schemeClr val="tx1"/>
                </a:solidFill>
              </a:rPr>
              <a:t> pass all laboratory components to pass the course.</a:t>
            </a:r>
          </a:p>
        </p:txBody>
      </p:sp>
      <p:sp>
        <p:nvSpPr>
          <p:cNvPr id="29" name="Freeform: Shape 24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FD38F-B97A-D327-42EE-82ECE9E73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0965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669F48-53CF-4149-9CEF-8F53B3E8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07052" y="694944"/>
            <a:ext cx="271682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6922DEA6-7AE2-644B-8A65-0B379F6EBADD}" type="datetime3">
              <a:rPr lang="en-US" sz="1100" smtClean="0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t>9 January 2023</a:t>
            </a:fld>
            <a:endParaRPr lang="en-US" sz="1100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B55547-658E-A143-8631-9E9421D2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992D5DB5-079B-E447-936D-5A757E75458A}" type="slidenum">
              <a:rPr lang="en-US" sz="1500" smtClean="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2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1E463A-81A3-2745-862F-1AA07ACF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2023 Darrell Long</a:t>
            </a:r>
            <a:endParaRPr lang="en-US" sz="1100" kern="1200" dirty="0">
              <a:solidFill>
                <a:schemeClr val="tx1">
                  <a:alpha val="8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49922-773A-9BEB-9AC8-39319306A110}"/>
              </a:ext>
            </a:extLst>
          </p:cNvPr>
          <p:cNvSpPr txBox="1"/>
          <p:nvPr/>
        </p:nvSpPr>
        <p:spPr>
          <a:xfrm>
            <a:off x="427789" y="6154821"/>
            <a:ext cx="426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800" i="1" dirty="0">
                <a:solidFill>
                  <a:srgbClr val="FF0000"/>
                </a:solidFill>
                <a:latin typeface="Viner Hand ITC" panose="03070502030502020203" pitchFamily="66" charset="77"/>
              </a:rPr>
              <a:t>That fact is not meant to scare you </a:t>
            </a:r>
          </a:p>
        </p:txBody>
      </p:sp>
    </p:spTree>
    <p:extLst>
      <p:ext uri="{BB962C8B-B14F-4D97-AF65-F5344CB8AC3E}">
        <p14:creationId xmlns:p14="http://schemas.microsoft.com/office/powerpoint/2010/main" val="163146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07F0A2E-EDA3-4F4F-B985-9D1A317207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1976" r="9091" b="90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724CD679-7405-4CD3-A92A-9469F279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13F2E-1137-6343-BF27-9D472FC2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Taking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44D4-F39B-CC45-B56E-4D4F6C2A2D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110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dirty="0"/>
              <a:t>Taking notes is essential for success in this course.</a:t>
            </a:r>
          </a:p>
          <a:p>
            <a:pPr lvl="1"/>
            <a:r>
              <a:rPr lang="en-US" sz="1500" dirty="0"/>
              <a:t>Doing so means you can use them on tests.</a:t>
            </a:r>
          </a:p>
          <a:p>
            <a:r>
              <a:rPr lang="en-US" sz="1500" dirty="0"/>
              <a:t>You cannot rely on simply reading the slides:</a:t>
            </a:r>
          </a:p>
          <a:p>
            <a:pPr lvl="1"/>
            <a:r>
              <a:rPr lang="en-US" sz="1500" dirty="0"/>
              <a:t>A lot will be said that is </a:t>
            </a:r>
            <a:r>
              <a:rPr lang="en-US" sz="1500" i="1" dirty="0"/>
              <a:t>not on the slides</a:t>
            </a:r>
            <a:r>
              <a:rPr lang="en-US" sz="1500" dirty="0"/>
              <a:t>.</a:t>
            </a:r>
          </a:p>
          <a:p>
            <a:r>
              <a:rPr lang="en-US" sz="1500" dirty="0"/>
              <a:t>You should turn in your notes before Monday of the following week using git.</a:t>
            </a:r>
          </a:p>
          <a:p>
            <a:pPr lvl="1"/>
            <a:r>
              <a:rPr lang="en-US" sz="1500" dirty="0"/>
              <a:t>PDF or plain text, Word will not be accepted.</a:t>
            </a:r>
          </a:p>
          <a:p>
            <a:pPr lvl="1"/>
            <a:r>
              <a:rPr lang="en-US" sz="1500" dirty="0"/>
              <a:t>If you do, you get a prize: you can use them to create your cheat sheet!</a:t>
            </a:r>
          </a:p>
          <a:p>
            <a:r>
              <a:rPr lang="en-US" sz="1500" dirty="0"/>
              <a:t>Your goal in this course is to learn, not to pass.</a:t>
            </a:r>
          </a:p>
          <a:p>
            <a:pPr lvl="1"/>
            <a:r>
              <a:rPr lang="en-US" sz="1500" dirty="0"/>
              <a:t>Unlike high school, you do not cram, test and forget.</a:t>
            </a:r>
          </a:p>
          <a:p>
            <a:pPr lvl="1"/>
            <a:r>
              <a:rPr lang="en-US" sz="1500" i="1" dirty="0"/>
              <a:t>Many of you will try, and you will not succeed.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7EAA5-89DB-4341-B7CA-4AEC61F35F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47BA6A-15FE-3C48-995C-808C3DB4BC11}" type="datetime3">
              <a:rPr lang="en-US" smtClean="0">
                <a:solidFill>
                  <a:srgbClr val="FFFFFF"/>
                </a:solidFill>
                <a:latin typeface="Calibri" panose="020F0502020204030204"/>
              </a:rPr>
              <a:t>9 January 2023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A92C0E-75CB-FB46-845F-7ADD202B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4584D2-DAE3-8044-86AA-B9263B5A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4377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B6ECB93-D7FF-4F09-A8ED-D4588EE7C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8F135-A98C-1D47-BA81-AC03C67C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Secrets of Success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6147F-9FBA-5A41-B2AD-CC37582F3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76857"/>
            <a:ext cx="5015484" cy="39001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/>
              <a:t>Start projects early.</a:t>
            </a:r>
          </a:p>
          <a:p>
            <a:pPr lvl="1"/>
            <a:r>
              <a:rPr lang="en-US" sz="1900"/>
              <a:t>You can always finish early and take the last day off …</a:t>
            </a:r>
          </a:p>
          <a:p>
            <a:r>
              <a:rPr lang="en-US" sz="1900"/>
              <a:t>Write your design document </a:t>
            </a:r>
            <a:r>
              <a:rPr lang="en-US" sz="1900" i="1"/>
              <a:t>before</a:t>
            </a:r>
            <a:r>
              <a:rPr lang="en-US" sz="1900"/>
              <a:t> writing code.</a:t>
            </a:r>
          </a:p>
          <a:p>
            <a:pPr lvl="1"/>
            <a:r>
              <a:rPr lang="en-US" sz="1900" i="1"/>
              <a:t>Think</a:t>
            </a:r>
            <a:r>
              <a:rPr lang="en-US" sz="1900"/>
              <a:t> first, code second.</a:t>
            </a:r>
          </a:p>
          <a:p>
            <a:r>
              <a:rPr lang="en-US" sz="1900"/>
              <a:t>Use debugging and analysis tools.</a:t>
            </a:r>
          </a:p>
          <a:p>
            <a:r>
              <a:rPr lang="en-US" sz="1900"/>
              <a:t>You can study together but:</a:t>
            </a:r>
          </a:p>
          <a:p>
            <a:pPr lvl="1"/>
            <a:r>
              <a:rPr lang="en-US" sz="1900"/>
              <a:t>All code must be your own!</a:t>
            </a:r>
          </a:p>
          <a:p>
            <a:r>
              <a:rPr lang="en-US" sz="1900"/>
              <a:t>If you don’t understand something, </a:t>
            </a:r>
            <a:r>
              <a:rPr lang="en-US" sz="1900" i="1"/>
              <a:t>then ask</a:t>
            </a:r>
            <a:r>
              <a:rPr lang="en-US" sz="1900"/>
              <a:t>.</a:t>
            </a:r>
          </a:p>
          <a:p>
            <a:pPr lvl="1"/>
            <a:r>
              <a:rPr lang="en-US" sz="1900"/>
              <a:t>Do not wait until the last minute!</a:t>
            </a:r>
          </a:p>
        </p:txBody>
      </p:sp>
      <p:pic>
        <p:nvPicPr>
          <p:cNvPr id="7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3E1916F-9D29-E742-BAFC-E2A09A9DAB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8054" b="2"/>
          <a:stretch/>
        </p:blipFill>
        <p:spPr>
          <a:xfrm>
            <a:off x="6335270" y="2276857"/>
            <a:ext cx="5015484" cy="390010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6AAD1-E9A4-A44E-A218-6BC48A7D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A88538A-5A17-9142-9C66-5C36C84ED97B}" type="datetime3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9 January 2023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BEAEB-EDCA-A340-9D57-A7634415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D7CB2-CE92-A249-8CF6-F0409E94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34613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15D8-BB42-CB44-95FF-1CB02D73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Cheating</a:t>
            </a:r>
          </a:p>
        </p:txBody>
      </p:sp>
      <p:pic>
        <p:nvPicPr>
          <p:cNvPr id="8" name="Picture 7" descr="A person with a long beard&#10;&#10;Description automatically generated with medium confidence">
            <a:extLst>
              <a:ext uri="{FF2B5EF4-FFF2-40B4-BE49-F238E27FC236}">
                <a16:creationId xmlns:a16="http://schemas.microsoft.com/office/drawing/2014/main" id="{7C4336FE-67B6-8666-DEEC-A2FF16B082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14" b="24138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6A945-1E35-A940-9D81-1A1CD2000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400"/>
              <a:t>You should all know what cheating is,</a:t>
            </a:r>
          </a:p>
          <a:p>
            <a:pPr lvl="1"/>
            <a:r>
              <a:rPr lang="en-US" sz="1400"/>
              <a:t>But in case you do not, you will </a:t>
            </a:r>
            <a:r>
              <a:rPr lang="en-US" sz="1400" i="1"/>
              <a:t>all</a:t>
            </a:r>
            <a:r>
              <a:rPr lang="en-US" sz="1400"/>
              <a:t> be signing an acknowledgement regarding it.</a:t>
            </a:r>
          </a:p>
          <a:p>
            <a:r>
              <a:rPr lang="en-US" sz="1400"/>
              <a:t>Using code that you did not write is cheating,</a:t>
            </a:r>
          </a:p>
          <a:p>
            <a:pPr lvl="1"/>
            <a:r>
              <a:rPr lang="en-US" sz="1400"/>
              <a:t>Including code on the Internet.</a:t>
            </a:r>
          </a:p>
          <a:p>
            <a:r>
              <a:rPr lang="en-US" sz="1400"/>
              <a:t>If you use code from others, including the TA, Grader, Tutor, … you must acknowledge that person.</a:t>
            </a:r>
          </a:p>
          <a:p>
            <a:r>
              <a:rPr lang="en-US" sz="1400"/>
              <a:t>You had better not use Chegg or similar web sites.</a:t>
            </a:r>
          </a:p>
          <a:p>
            <a:r>
              <a:rPr lang="en-US" sz="1400"/>
              <a:t>Every term some student hired a </a:t>
            </a:r>
            <a:r>
              <a:rPr lang="en-US" sz="1400" i="1"/>
              <a:t>rent-a-coder</a:t>
            </a:r>
            <a:r>
              <a:rPr lang="en-US" sz="1400"/>
              <a:t> (and yes, we figure it out).</a:t>
            </a:r>
          </a:p>
          <a:p>
            <a:pPr lvl="1"/>
            <a:r>
              <a:rPr lang="en-US" sz="1400"/>
              <a:t>You will fail and it will not be a slap on the wrist.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AE64C-6ACC-3E4B-8C53-E3D0D3E8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101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EADC55-A031-B246-92D6-A0009E7637FA}" type="datetime3"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 January 2023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D9DA3-165D-9942-99FA-28D154E8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C00D6-5B60-F844-9F85-8BEBFC20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AB62CC-E977-F8CA-38C9-BC4EB76CA207}"/>
              </a:ext>
            </a:extLst>
          </p:cNvPr>
          <p:cNvSpPr txBox="1"/>
          <p:nvPr/>
        </p:nvSpPr>
        <p:spPr>
          <a:xfrm>
            <a:off x="1315202" y="615033"/>
            <a:ext cx="2181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ElvenCommonSpeak" pitchFamily="2" charset="0"/>
              </a:rPr>
              <a:t>If you cheat…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E463AD-56D1-3EAB-7DA8-30F60DEB39F3}"/>
              </a:ext>
            </a:extLst>
          </p:cNvPr>
          <p:cNvSpPr txBox="1"/>
          <p:nvPr/>
        </p:nvSpPr>
        <p:spPr>
          <a:xfrm>
            <a:off x="8864600" y="615033"/>
            <a:ext cx="2588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ElvenCommonSpeak" pitchFamily="2" charset="0"/>
              </a:rPr>
              <a:t>You shall not pass!</a:t>
            </a:r>
          </a:p>
        </p:txBody>
      </p:sp>
    </p:spTree>
    <p:extLst>
      <p:ext uri="{BB962C8B-B14F-4D97-AF65-F5344CB8AC3E}">
        <p14:creationId xmlns:p14="http://schemas.microsoft.com/office/powerpoint/2010/main" val="2883276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AE3D95-930A-774F-95E0-0D39FEE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Examples of Prohibited Activity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5C13E4-E24B-A342-B833-7FB68E92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800" dirty="0"/>
              <a:t>You may not work on your assignment with anyone. </a:t>
            </a:r>
          </a:p>
          <a:p>
            <a:r>
              <a:rPr lang="en-US" sz="1800" dirty="0"/>
              <a:t>You may not show your code or design to anyone. </a:t>
            </a:r>
          </a:p>
          <a:p>
            <a:r>
              <a:rPr lang="en-US" sz="1800" dirty="0"/>
              <a:t>You may not have anyone “walk you through” an assignment, describe a solution in detail, or sit with you as you work on it. 	</a:t>
            </a:r>
          </a:p>
          <a:p>
            <a:pPr lvl="1"/>
            <a:r>
              <a:rPr lang="en-US" sz="1800" dirty="0"/>
              <a:t>This includes hired tutors.</a:t>
            </a:r>
          </a:p>
          <a:p>
            <a:r>
              <a:rPr lang="en-US" sz="1800" dirty="0"/>
              <a:t>You may not post code from your project on-line in questions when you ask others for help.</a:t>
            </a:r>
          </a:p>
          <a:p>
            <a:r>
              <a:rPr lang="en-US" sz="1800" dirty="0"/>
              <a:t>You may not hire </a:t>
            </a:r>
            <a:r>
              <a:rPr lang="en-US" sz="1800" i="1" dirty="0"/>
              <a:t>some guy from Pakistan </a:t>
            </a:r>
            <a:r>
              <a:rPr lang="en-US" sz="1800" dirty="0"/>
              <a:t>to write your code for you.</a:t>
            </a:r>
          </a:p>
          <a:p>
            <a:pPr lvl="1"/>
            <a:r>
              <a:rPr lang="en-US" sz="1400" dirty="0"/>
              <a:t>Yes, people have tried this (and failed).</a:t>
            </a:r>
          </a:p>
          <a:p>
            <a:r>
              <a:rPr lang="en-US" sz="1800" dirty="0"/>
              <a:t>This list is </a:t>
            </a:r>
            <a:r>
              <a:rPr lang="en-US" sz="1800" i="1" dirty="0"/>
              <a:t>not exhaustive</a:t>
            </a:r>
            <a:r>
              <a:rPr lang="en-US" sz="1800" dirty="0"/>
              <a:t>.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54B26F8-4030-9649-8B90-500196688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86" b="26085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8BFBF-F676-BE49-83D5-FD687A06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6A4E0-3E5C-9848-A3C8-98A1F8F7B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992D5DB5-079B-E447-936D-5A757E75458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23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58AF0-2131-4246-A770-33AFF30D31AF}"/>
              </a:ext>
            </a:extLst>
          </p:cNvPr>
          <p:cNvSpPr txBox="1"/>
          <p:nvPr/>
        </p:nvSpPr>
        <p:spPr>
          <a:xfrm>
            <a:off x="6936694" y="5594866"/>
            <a:ext cx="418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Klaus Fuchs</a:t>
            </a:r>
          </a:p>
          <a:p>
            <a:r>
              <a:rPr lang="en-US" dirty="0"/>
              <a:t>Engaged in </a:t>
            </a:r>
            <a:r>
              <a:rPr lang="en-US" i="1" dirty="0"/>
              <a:t>very prohibited </a:t>
            </a:r>
            <a:r>
              <a:rPr lang="en-US" dirty="0"/>
              <a:t>activities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077A6B6-2913-AE4D-B7CA-DF91F132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209097"/>
            <a:ext cx="2743200" cy="365125"/>
          </a:xfrm>
        </p:spPr>
        <p:txBody>
          <a:bodyPr/>
          <a:lstStyle/>
          <a:p>
            <a:fld id="{D542529C-3D60-9245-9CA4-82187F4A18A6}" type="datetime3">
              <a:rPr lang="en-US" smtClean="0"/>
              <a:t>9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48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0848D-B64F-4B4F-8378-01D071FC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5157216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Internet does not have all of life’s answers</a:t>
            </a:r>
          </a:p>
        </p:txBody>
      </p:sp>
      <p:cxnSp>
        <p:nvCxnSpPr>
          <p:cNvPr id="64" name="Straight Connector 6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22960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7B5FE-3731-9748-9622-32A4D874F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2048256"/>
            <a:ext cx="5157216" cy="41239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2200" dirty="0"/>
              <a:t>Avoid the temptation to “just Google it”</a:t>
            </a:r>
          </a:p>
          <a:p>
            <a:pPr lvl="1"/>
            <a:r>
              <a:rPr lang="en-US" sz="2200" dirty="0"/>
              <a:t>Your task is to </a:t>
            </a:r>
            <a:r>
              <a:rPr lang="en-US" sz="2200" i="1" dirty="0"/>
              <a:t>think</a:t>
            </a:r>
            <a:r>
              <a:rPr lang="en-US" sz="2200" dirty="0"/>
              <a:t> and to </a:t>
            </a:r>
            <a:r>
              <a:rPr lang="en-US" sz="2200" i="1" dirty="0"/>
              <a:t>learn</a:t>
            </a:r>
            <a:r>
              <a:rPr lang="en-US" sz="2200" dirty="0"/>
              <a:t>.</a:t>
            </a:r>
          </a:p>
          <a:p>
            <a:pPr lvl="1"/>
            <a:endParaRPr lang="en-US" sz="2200" dirty="0"/>
          </a:p>
          <a:p>
            <a:pPr marL="0"/>
            <a:r>
              <a:rPr lang="en-US" sz="2200" dirty="0"/>
              <a:t>We know how to use the Internet too, and if you copy code, we will probably catch you.</a:t>
            </a:r>
          </a:p>
          <a:p>
            <a:pPr marL="457200" lvl="1"/>
            <a:r>
              <a:rPr lang="en-US" sz="2200" dirty="0"/>
              <a:t>We prowl the cheating and rent-a-coder web sites.</a:t>
            </a:r>
          </a:p>
          <a:p>
            <a:pPr marL="0"/>
            <a:r>
              <a:rPr lang="en-US" sz="2200" dirty="0"/>
              <a:t>We run cheat-checking tools.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8AB1B8-9F19-C94E-A71D-18F5B85AFC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979" r="1" b="12696"/>
          <a:stretch/>
        </p:blipFill>
        <p:spPr>
          <a:xfrm>
            <a:off x="6727233" y="713232"/>
            <a:ext cx="4878313" cy="545896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C5FA3-3742-5C45-A319-2AA8CC8C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E99371E-B9C1-3642-9532-0C24BEE5C07B}" type="datetime3">
              <a:rPr lang="en-US" smtClean="0">
                <a:solidFill>
                  <a:schemeClr val="tx1">
                    <a:alpha val="80000"/>
                  </a:schemeClr>
                </a:solidFill>
              </a:rPr>
              <a:t>9 January 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DB9548-6E0D-6149-B2C7-85B368CC2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028BD3-FDE0-2B4C-BE6F-6F85736B0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10354" y="6356350"/>
            <a:ext cx="1443446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291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9AC8E-2127-7B43-A5FF-92C7FA5F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Programming Schedule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E050226-EB35-C846-AD0E-C9F4461BB0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130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59FF5-9830-724E-B3FB-27B3D2B14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Programs are assigned by </a:t>
            </a:r>
            <a:r>
              <a:rPr lang="en-US" sz="1700" i="1" dirty="0"/>
              <a:t>Monday</a:t>
            </a:r>
            <a:r>
              <a:rPr lang="en-US" sz="1700" dirty="0"/>
              <a:t> </a:t>
            </a:r>
            <a:r>
              <a:rPr lang="en-US" sz="1700" i="1" dirty="0"/>
              <a:t>night</a:t>
            </a:r>
            <a:r>
              <a:rPr lang="en-US" sz="1700" dirty="0"/>
              <a:t>.</a:t>
            </a:r>
          </a:p>
          <a:p>
            <a:r>
              <a:rPr lang="en-US" sz="1700" dirty="0"/>
              <a:t>Design documents are due </a:t>
            </a:r>
            <a:r>
              <a:rPr lang="en-US" sz="1700" i="1" dirty="0"/>
              <a:t>Friday night</a:t>
            </a:r>
            <a:r>
              <a:rPr lang="en-US" sz="1700" dirty="0"/>
              <a:t>.</a:t>
            </a:r>
          </a:p>
          <a:p>
            <a:pPr lvl="1"/>
            <a:r>
              <a:rPr lang="en-US" sz="1700" dirty="0"/>
              <a:t>Preliminary design is 50% of the </a:t>
            </a:r>
            <a:r>
              <a:rPr lang="en-US" sz="1700" i="1" dirty="0"/>
              <a:t>design</a:t>
            </a:r>
            <a:r>
              <a:rPr lang="en-US" sz="1700" dirty="0"/>
              <a:t> grade, and</a:t>
            </a:r>
          </a:p>
          <a:p>
            <a:pPr lvl="1"/>
            <a:r>
              <a:rPr lang="en-US" sz="1700" dirty="0"/>
              <a:t>Final design is the other 50% of the </a:t>
            </a:r>
            <a:r>
              <a:rPr lang="en-US" sz="1700" i="1" dirty="0"/>
              <a:t>design</a:t>
            </a:r>
            <a:r>
              <a:rPr lang="en-US" sz="1700" dirty="0"/>
              <a:t> grade.</a:t>
            </a:r>
          </a:p>
          <a:p>
            <a:r>
              <a:rPr lang="en-US" sz="1700" dirty="0"/>
              <a:t>Programs are due on </a:t>
            </a:r>
            <a:r>
              <a:rPr lang="en-US" sz="1700" i="1" dirty="0"/>
              <a:t>Sunday night</a:t>
            </a:r>
            <a:r>
              <a:rPr lang="en-US" sz="1700" dirty="0"/>
              <a:t>.</a:t>
            </a:r>
          </a:p>
          <a:p>
            <a:r>
              <a:rPr lang="en-US" sz="1700" dirty="0"/>
              <a:t>No design on Friday? </a:t>
            </a:r>
            <a:r>
              <a:rPr lang="en-US" sz="1700" i="1" dirty="0"/>
              <a:t>Zero</a:t>
            </a:r>
            <a:r>
              <a:rPr lang="en-US" sz="1700" dirty="0"/>
              <a:t> on the design document — no excuses!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A434D-5FA0-B543-8DBD-6CCC0D4B5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B6F6D-5475-504C-BE61-5C43DF27D2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30751" y="6356350"/>
            <a:ext cx="246623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69FF82B-CCC6-2B46-B66C-4564660E42A5}" type="datetime3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9 January 2023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085C4-4266-D94B-A41C-2C81D96F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7832" y="6356350"/>
            <a:ext cx="8859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22050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0AAA7-9CA7-1149-A1E4-9B3554BAB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Late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3FF50-80DB-1444-B6DF-6D4D122CE9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1"/>
            <a:ext cx="3667036" cy="3779520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700" dirty="0"/>
              <a:t>If you turn in your programs late, then you lose:</a:t>
            </a:r>
          </a:p>
          <a:p>
            <a:pPr lvl="1"/>
            <a:r>
              <a:rPr lang="en-US" sz="1700" dirty="0"/>
              <a:t>15% each day for up to 3 days.</a:t>
            </a:r>
          </a:p>
          <a:p>
            <a:pPr lvl="1"/>
            <a:r>
              <a:rPr lang="en-US" sz="1700" dirty="0"/>
              <a:t>After 3 days you get a </a:t>
            </a:r>
            <a:r>
              <a:rPr lang="en-US" sz="1700" i="1" dirty="0"/>
              <a:t>zero</a:t>
            </a:r>
            <a:r>
              <a:rPr lang="en-US" sz="1700" dirty="0"/>
              <a:t>.</a:t>
            </a:r>
          </a:p>
          <a:p>
            <a:endParaRPr lang="en-US" sz="1700" dirty="0"/>
          </a:p>
          <a:p>
            <a:pPr marL="0"/>
            <a:r>
              <a:rPr lang="en-US" sz="1700" dirty="0"/>
              <a:t>There are very few valid excuses.</a:t>
            </a:r>
          </a:p>
          <a:p>
            <a:pPr marL="0"/>
            <a:r>
              <a:rPr lang="en-US" sz="1700" dirty="0"/>
              <a:t>“</a:t>
            </a:r>
            <a:r>
              <a:rPr lang="en-US" sz="1700" i="1" dirty="0"/>
              <a:t>But the dog ate my computer</a:t>
            </a:r>
            <a:r>
              <a:rPr lang="en-US" sz="1700" dirty="0"/>
              <a:t>!”</a:t>
            </a:r>
          </a:p>
          <a:p>
            <a:pPr lvl="1"/>
            <a:r>
              <a:rPr lang="en-US" sz="1700" dirty="0"/>
              <a:t>Using git lets you recover!</a:t>
            </a:r>
          </a:p>
          <a:p>
            <a:pPr lvl="1"/>
            <a:endParaRPr lang="en-US" sz="1700" dirty="0"/>
          </a:p>
          <a:p>
            <a:pPr marL="0"/>
            <a:r>
              <a:rPr lang="en-US" sz="1700" dirty="0"/>
              <a:t>You’ve been admonished to start early!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53FAD1-CB11-984E-A399-D65B37492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9043" r="6567" b="1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ADF008-E59F-C848-B698-7DB20A98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635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8DB04-97B6-D44C-8878-FB1B400A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2051" y="6356350"/>
            <a:ext cx="28605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CC488B3-79B6-A347-86CC-CD4C60062741}" type="datetime3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9 January 2023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7BC996-ED6F-594E-8625-08EE917BC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6048" y="6356350"/>
            <a:ext cx="66201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</p:spTree>
    <p:extLst>
      <p:ext uri="{BB962C8B-B14F-4D97-AF65-F5344CB8AC3E}">
        <p14:creationId xmlns:p14="http://schemas.microsoft.com/office/powerpoint/2010/main" val="2110856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9D165-E9E3-924B-BB47-28739A8C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563895"/>
            <a:ext cx="5109005" cy="1777829"/>
          </a:xfrm>
        </p:spPr>
        <p:txBody>
          <a:bodyPr>
            <a:normAutofit/>
          </a:bodyPr>
          <a:lstStyle/>
          <a:p>
            <a:pPr algn="r"/>
            <a:r>
              <a:rPr lang="en-US" sz="4000"/>
              <a:t>Today’s Tools</a:t>
            </a:r>
          </a:p>
        </p:txBody>
      </p:sp>
      <p:pic>
        <p:nvPicPr>
          <p:cNvPr id="8" name="Picture 7" descr="A person in a military uniform&#10;&#10;Description automatically generated with low confidence">
            <a:extLst>
              <a:ext uri="{FF2B5EF4-FFF2-40B4-BE49-F238E27FC236}">
                <a16:creationId xmlns:a16="http://schemas.microsoft.com/office/drawing/2014/main" id="{24EA9E00-9119-6B49-BA37-F55ECD701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26" r="2" b="28028"/>
          <a:stretch/>
        </p:blipFill>
        <p:spPr>
          <a:xfrm>
            <a:off x="20" y="10"/>
            <a:ext cx="5997616" cy="4306823"/>
          </a:xfrm>
          <a:custGeom>
            <a:avLst/>
            <a:gdLst/>
            <a:ahLst/>
            <a:cxnLst/>
            <a:rect l="l" t="t" r="r" b="b"/>
            <a:pathLst>
              <a:path w="5997636" h="4306833">
                <a:moveTo>
                  <a:pt x="0" y="0"/>
                </a:moveTo>
                <a:lnTo>
                  <a:pt x="5997636" y="0"/>
                </a:lnTo>
                <a:lnTo>
                  <a:pt x="5997636" y="4302053"/>
                </a:lnTo>
                <a:lnTo>
                  <a:pt x="5313331" y="4306748"/>
                </a:lnTo>
                <a:cubicBezTo>
                  <a:pt x="3800480" y="4309129"/>
                  <a:pt x="2093145" y="4262282"/>
                  <a:pt x="400746" y="4118385"/>
                </a:cubicBezTo>
                <a:lnTo>
                  <a:pt x="0" y="4081409"/>
                </a:lnTo>
                <a:lnTo>
                  <a:pt x="0" y="2982070"/>
                </a:lnTo>
                <a:lnTo>
                  <a:pt x="0" y="2789945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0D1CC-70A0-AC4B-AA5F-E4A7AD8B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5A0C291-1746-4848-A13A-CE833DBDAA90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474ADBDC-BC01-3741-89FF-2137D811E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40" r="1" b="1"/>
          <a:stretch/>
        </p:blipFill>
        <p:spPr>
          <a:xfrm>
            <a:off x="6176435" y="10"/>
            <a:ext cx="6015565" cy="4299555"/>
          </a:xfrm>
          <a:custGeom>
            <a:avLst/>
            <a:gdLst/>
            <a:ahLst/>
            <a:cxnLst/>
            <a:rect l="l" t="t" r="r" b="b"/>
            <a:pathLst>
              <a:path w="6015565" h="4299565">
                <a:moveTo>
                  <a:pt x="0" y="0"/>
                </a:moveTo>
                <a:lnTo>
                  <a:pt x="6015565" y="0"/>
                </a:lnTo>
                <a:lnTo>
                  <a:pt x="6015565" y="2789945"/>
                </a:lnTo>
                <a:lnTo>
                  <a:pt x="6015565" y="2982070"/>
                </a:lnTo>
                <a:lnTo>
                  <a:pt x="6015565" y="3957888"/>
                </a:lnTo>
                <a:lnTo>
                  <a:pt x="5937368" y="3966171"/>
                </a:lnTo>
                <a:cubicBezTo>
                  <a:pt x="3963073" y="4164120"/>
                  <a:pt x="2060717" y="4257123"/>
                  <a:pt x="577162" y="4289728"/>
                </a:cubicBezTo>
                <a:lnTo>
                  <a:pt x="0" y="4299565"/>
                </a:ln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0E7D1-4AD7-CD44-817B-34D86C36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EB0E4-FEAC-2644-BB7B-F590239E0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776" y="4571423"/>
            <a:ext cx="5208544" cy="177030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Editor</a:t>
            </a:r>
          </a:p>
          <a:p>
            <a:r>
              <a:rPr lang="en-US" sz="1800" dirty="0"/>
              <a:t>Compiler</a:t>
            </a:r>
          </a:p>
          <a:p>
            <a:r>
              <a:rPr lang="en-US" sz="1800" dirty="0">
                <a:latin typeface="Courier" pitchFamily="2" charset="0"/>
              </a:rPr>
              <a:t>git</a:t>
            </a:r>
          </a:p>
          <a:p>
            <a:r>
              <a:rPr lang="en-US" sz="1800" dirty="0"/>
              <a:t>Command line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ECF66-5C0B-E44C-A401-833B925DC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1120" y="6414925"/>
            <a:ext cx="9509760" cy="320040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640CA-4BC3-D640-BCA9-07C65937C88B}"/>
              </a:ext>
            </a:extLst>
          </p:cNvPr>
          <p:cNvSpPr txBox="1"/>
          <p:nvPr/>
        </p:nvSpPr>
        <p:spPr>
          <a:xfrm>
            <a:off x="198985" y="3063982"/>
            <a:ext cx="2650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RADM Grace Hopper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Created one of the first compilers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9AF88-EA50-9F4A-BBD6-E00FFAE3F3F8}"/>
              </a:ext>
            </a:extLst>
          </p:cNvPr>
          <p:cNvSpPr txBox="1"/>
          <p:nvPr/>
        </p:nvSpPr>
        <p:spPr>
          <a:xfrm>
            <a:off x="7804241" y="3407434"/>
            <a:ext cx="2692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Also documented the first real computer bug!</a:t>
            </a:r>
          </a:p>
        </p:txBody>
      </p:sp>
    </p:spTree>
    <p:extLst>
      <p:ext uri="{BB962C8B-B14F-4D97-AF65-F5344CB8AC3E}">
        <p14:creationId xmlns:p14="http://schemas.microsoft.com/office/powerpoint/2010/main" val="3128479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0B1E3D-FC99-A440-869D-4259D3623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66" r="1" b="1"/>
          <a:stretch/>
        </p:blipFill>
        <p:spPr>
          <a:xfrm>
            <a:off x="-1" y="23160"/>
            <a:ext cx="1219200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96898-73C5-C641-AA08-02A57EB3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Let’s get you on the virtual machine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BFE92-DC7C-BD4A-920B-B6E0D5FD9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3" y="1232300"/>
            <a:ext cx="365760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76B296F-1E27-495C-8612-ECEFEFB7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We’ll make an </a:t>
            </a:r>
            <a:r>
              <a:rPr lang="en-US" sz="1800" dirty="0" err="1">
                <a:latin typeface="Courier" pitchFamily="2" charset="0"/>
              </a:rPr>
              <a:t>ssh</a:t>
            </a:r>
            <a:r>
              <a:rPr lang="en-US" sz="1800" dirty="0"/>
              <a:t> key</a:t>
            </a:r>
          </a:p>
          <a:p>
            <a:r>
              <a:rPr lang="en-US" sz="1800" dirty="0"/>
              <a:t>Make directories</a:t>
            </a:r>
          </a:p>
          <a:p>
            <a:r>
              <a:rPr lang="en-US" sz="1800" dirty="0"/>
              <a:t>Clone a repository</a:t>
            </a:r>
          </a:p>
          <a:p>
            <a:r>
              <a:rPr lang="en-US" sz="1800" dirty="0"/>
              <a:t>… And pretty much complete assignment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18C93-3F14-024C-97BE-60604E31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6573" y="6144611"/>
            <a:ext cx="3069020" cy="361977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9A4E92-7BDB-EF45-B09E-DCAE9BA4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08E731-0013-9B46-ADEC-A60B7FD5737E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237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87E14-89EA-B54B-A540-48F1CAAB9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an </a:t>
            </a:r>
            <a:r>
              <a:rPr lang="en-US" sz="3600" kern="1200" dirty="0" err="1">
                <a:solidFill>
                  <a:srgbClr val="FFFFFF"/>
                </a:solidFill>
                <a:latin typeface="Courier" pitchFamily="2" charset="0"/>
              </a:rPr>
              <a:t>ssh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Key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18DB0AEF-8D9E-924C-9C0B-575AFDEFE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24108"/>
            <a:ext cx="6780700" cy="440745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A0FC4-D12B-0D42-A6C3-1B2BE2DA6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774BE42-AC8C-334E-9CF7-7B8D56D5A4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CE2921F-F970-9941-BD65-93456CCB29F1}" type="datetime3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t>9 January 2023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8FBB0-68E0-F849-B0DD-82D839B7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940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E0BAF-F1D8-0B44-BE05-1423EAE1E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What am I expected to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C8B43-A6FA-A742-999E-0536F42D8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7"/>
            <a:ext cx="5314543" cy="3977403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2400" dirty="0"/>
              <a:t>High school algebra:</a:t>
            </a:r>
          </a:p>
          <a:p>
            <a:pPr lvl="1"/>
            <a:r>
              <a:rPr lang="en-US" sz="2000" dirty="0"/>
              <a:t>Ideally, you know a little Calculus.</a:t>
            </a:r>
          </a:p>
          <a:p>
            <a:r>
              <a:rPr lang="en-US" sz="2400" dirty="0"/>
              <a:t>How to compose a paragraph in English.</a:t>
            </a:r>
          </a:p>
          <a:p>
            <a:pPr lvl="1"/>
            <a:r>
              <a:rPr lang="en-US" sz="2000" dirty="0"/>
              <a:t>You are expected to use correct grammar and spelling.</a:t>
            </a:r>
          </a:p>
          <a:p>
            <a:r>
              <a:rPr lang="en-US" sz="2400" dirty="0"/>
              <a:t>Some exposure to programming, for example, </a:t>
            </a:r>
            <a:r>
              <a:rPr lang="en-US" sz="2400" i="1" dirty="0"/>
              <a:t>Python</a:t>
            </a:r>
            <a:r>
              <a:rPr lang="en-US" sz="2400" dirty="0"/>
              <a:t>.</a:t>
            </a:r>
          </a:p>
          <a:p>
            <a:r>
              <a:rPr lang="en-US" sz="2400" dirty="0"/>
              <a:t>The material from CSE 12/L:</a:t>
            </a:r>
          </a:p>
          <a:p>
            <a:pPr lvl="1"/>
            <a:r>
              <a:rPr lang="en-US" dirty="0"/>
              <a:t>Binary Arithmetic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Registers</a:t>
            </a:r>
          </a:p>
          <a:p>
            <a:pPr lvl="1"/>
            <a:r>
              <a:rPr lang="en-US" dirty="0"/>
              <a:t>Pointers</a:t>
            </a:r>
          </a:p>
          <a:p>
            <a:pPr lvl="1"/>
            <a:r>
              <a:rPr lang="en-US" dirty="0"/>
              <a:t>Instructions</a:t>
            </a:r>
          </a:p>
          <a:p>
            <a:pPr lvl="1"/>
            <a:r>
              <a:rPr lang="en-US" dirty="0"/>
              <a:t>Addressing modes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person, indoor, sitting, young&#10;&#10;Description automatically generated">
            <a:extLst>
              <a:ext uri="{FF2B5EF4-FFF2-40B4-BE49-F238E27FC236}">
                <a16:creationId xmlns:a16="http://schemas.microsoft.com/office/drawing/2014/main" id="{650849D6-3A95-A945-8009-17821018C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4" r="751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5418C1-36CA-3D45-846F-A7445082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72750B-9C09-194F-B9CB-D857312C6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34413-5D6D-EA4C-808A-D444929DD948}"/>
              </a:ext>
            </a:extLst>
          </p:cNvPr>
          <p:cNvSpPr txBox="1"/>
          <p:nvPr/>
        </p:nvSpPr>
        <p:spPr>
          <a:xfrm>
            <a:off x="7805555" y="5839459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Long</a:t>
            </a:r>
          </a:p>
          <a:p>
            <a:r>
              <a:rPr lang="en-US" i="1" dirty="0"/>
              <a:t>Video Game Test Engineer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9BF98-5162-4B4A-A6BF-9C72D41ECA43}"/>
              </a:ext>
            </a:extLst>
          </p:cNvPr>
          <p:cNvSpPr txBox="1"/>
          <p:nvPr/>
        </p:nvSpPr>
        <p:spPr>
          <a:xfrm>
            <a:off x="7582302" y="263236"/>
            <a:ext cx="221672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Timon &amp; </a:t>
            </a:r>
            <a:r>
              <a:rPr lang="en-US" dirty="0" err="1"/>
              <a:t>Pumbaa’s</a:t>
            </a:r>
            <a:r>
              <a:rPr lang="en-US" dirty="0"/>
              <a:t> Jungle Adventure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68BC5E-3020-294F-A293-16A70EF4C838}"/>
              </a:ext>
            </a:extLst>
          </p:cNvPr>
          <p:cNvCxnSpPr>
            <a:cxnSpLocks/>
          </p:cNvCxnSpPr>
          <p:nvPr/>
        </p:nvCxnSpPr>
        <p:spPr>
          <a:xfrm>
            <a:off x="8690665" y="907283"/>
            <a:ext cx="1877291" cy="925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65A2FF-7136-8242-95DE-228BACFF8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164CB-4CF6-C14B-9C2F-D098D99B2D5C}" type="datetime3">
              <a:rPr lang="en-US" smtClean="0"/>
              <a:t>9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43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0BCC-13C2-5846-B646-9DD7D7E8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What is </a:t>
            </a:r>
            <a:r>
              <a:rPr lang="en-US">
                <a:solidFill>
                  <a:schemeClr val="accent1"/>
                </a:solidFill>
                <a:latin typeface="Courier" pitchFamily="2" charset="0"/>
              </a:rPr>
              <a:t>ssh</a:t>
            </a:r>
            <a:r>
              <a:rPr lang="en-US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D938-D89E-6B48-9CD2-1EE27E08E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It is a family of programs that let one computer communicate with another.</a:t>
            </a:r>
          </a:p>
          <a:p>
            <a:pPr lvl="1"/>
            <a:r>
              <a:rPr lang="en-US">
                <a:latin typeface="Courier" pitchFamily="2" charset="0"/>
              </a:rPr>
              <a:t>ssh</a:t>
            </a:r>
            <a:r>
              <a:rPr lang="en-US"/>
              <a:t>    — Secure Shell</a:t>
            </a:r>
          </a:p>
          <a:p>
            <a:pPr lvl="1"/>
            <a:r>
              <a:rPr lang="en-US">
                <a:latin typeface="Courier" pitchFamily="2" charset="0"/>
              </a:rPr>
              <a:t>scp</a:t>
            </a:r>
            <a:r>
              <a:rPr lang="en-US"/>
              <a:t>    — Secure Copy</a:t>
            </a:r>
          </a:p>
          <a:p>
            <a:pPr lvl="1"/>
            <a:r>
              <a:rPr lang="en-US">
                <a:latin typeface="Courier" pitchFamily="2" charset="0"/>
              </a:rPr>
              <a:t>sftp</a:t>
            </a:r>
            <a:r>
              <a:rPr lang="en-US"/>
              <a:t> — Secure FTP</a:t>
            </a:r>
          </a:p>
          <a:p>
            <a:pPr lvl="1"/>
            <a:endParaRPr lang="en-US"/>
          </a:p>
          <a:p>
            <a:r>
              <a:rPr lang="en-US" sz="2400"/>
              <a:t>Data is compressed and encrypted before sending it over the network.</a:t>
            </a:r>
          </a:p>
          <a:p>
            <a:r>
              <a:rPr lang="en-US" sz="2400"/>
              <a:t>Authentication is provided by Public Key Cryptography.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59E15E-5F21-E849-91ED-A875B81E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E4BB6-AB36-C24D-B2F7-CB3FC208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1DF2F-C80D-D64A-8FDC-33D6DF8E0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22BD-2AC0-B746-922F-B95B85E75D97}" type="datetime3">
              <a:rPr lang="en-US" smtClean="0"/>
              <a:t>9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18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471CF-CD09-7541-A90A-C8F5C9020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Courier" pitchFamily="2" charset="0"/>
              </a:rPr>
              <a:t>ssh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Public Key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0F929807-6013-F64E-87C7-D20FA81E6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24108"/>
            <a:ext cx="6780700" cy="440745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56500-9782-E446-A8A9-1091F52EA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7DE03-1844-3540-AF97-FF464B85F3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A3DA6406-90A9-E547-815D-7822FA5E8D30}" type="datetime3">
              <a:rPr lang="en-US" smtClean="0">
                <a:solidFill>
                  <a:schemeClr val="tx1">
                    <a:alpha val="80000"/>
                  </a:schemeClr>
                </a:solidFill>
              </a:rPr>
              <a:t>9 January 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A7024-361C-FE4F-B5C3-E99FB1E7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8A4C3A-6967-DE49-BFD0-3142060B866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782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680079-6093-A349-A537-D1312DEEB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5200"/>
            <a:ext cx="5221288" cy="3322638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57DA58B-8601-874D-97C9-A344737F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925" y="2235200"/>
            <a:ext cx="5221288" cy="3322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1F7A47-4B0B-8C46-92DD-46AC2DF9E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Adding the public key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F7902-DB5E-3341-BBD8-7D62D8E308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DF54C8-4CA6-054F-98BA-E3F43B3DB112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t>9 January 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2C69E-26DD-FE42-9168-98C00E3A4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509AE-06DF-D041-8C01-1FC28380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9288C96-B2B8-0541-9483-3EA14CB3DC7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513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B5CBC-3F2C-914C-9B33-F4A5775D0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Clone the Repositories</a:t>
            </a:r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1F35848B-9843-6346-A3A9-37A489092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5928" y="1735931"/>
            <a:ext cx="755711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29C29A-A5CB-234E-8A08-35370E003E82}"/>
              </a:ext>
            </a:extLst>
          </p:cNvPr>
          <p:cNvSpPr txBox="1"/>
          <p:nvPr/>
        </p:nvSpPr>
        <p:spPr>
          <a:xfrm>
            <a:off x="9569613" y="2954271"/>
            <a:ext cx="1784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your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CruzID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8682CE-9E82-1740-B1A6-8E09389A9562}"/>
              </a:ext>
            </a:extLst>
          </p:cNvPr>
          <p:cNvCxnSpPr>
            <a:cxnSpLocks/>
          </p:cNvCxnSpPr>
          <p:nvPr/>
        </p:nvCxnSpPr>
        <p:spPr>
          <a:xfrm flipH="1" flipV="1">
            <a:off x="10085710" y="2682735"/>
            <a:ext cx="95309" cy="25767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B2376-07F1-8549-9904-9A95B06BC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D8F63-82FF-9A4C-8CB1-5F9C87F8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D9C24-E9D6-474A-9F65-9B644AA2AFFA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447524" y="1654107"/>
            <a:ext cx="68710" cy="7571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C6E595-B88B-5945-A103-E145FBDA0084}"/>
              </a:ext>
            </a:extLst>
          </p:cNvPr>
          <p:cNvSpPr txBox="1"/>
          <p:nvPr/>
        </p:nvSpPr>
        <p:spPr>
          <a:xfrm>
            <a:off x="8325457" y="1377108"/>
            <a:ext cx="224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the correct term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3483C06-F9B6-5749-A2DC-768076FD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C36827-21F8-FC42-A409-C544C4D94890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8A8EFF1-D7E9-EA46-922F-976B739C9C66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447524" y="1654107"/>
            <a:ext cx="0" cy="2228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835B5A-1212-DC4F-B24D-CFA74986A7BE}"/>
              </a:ext>
            </a:extLst>
          </p:cNvPr>
          <p:cNvSpPr txBox="1"/>
          <p:nvPr/>
        </p:nvSpPr>
        <p:spPr>
          <a:xfrm>
            <a:off x="7162026" y="2064985"/>
            <a:ext cx="23168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a directory for coursework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30D80C-A588-7B4F-AD9F-831350053591}"/>
              </a:ext>
            </a:extLst>
          </p:cNvPr>
          <p:cNvSpPr txBox="1"/>
          <p:nvPr/>
        </p:nvSpPr>
        <p:spPr>
          <a:xfrm>
            <a:off x="7162026" y="2256167"/>
            <a:ext cx="1552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 the directory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1DB69E-CCDB-2B42-AA05-673AE44FC4B0}"/>
              </a:ext>
            </a:extLst>
          </p:cNvPr>
          <p:cNvCxnSpPr>
            <a:cxnSpLocks/>
          </p:cNvCxnSpPr>
          <p:nvPr/>
        </p:nvCxnSpPr>
        <p:spPr>
          <a:xfrm flipH="1">
            <a:off x="6924252" y="2210292"/>
            <a:ext cx="423773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0667CE-F30B-FE48-AF48-B56D06D0DB48}"/>
              </a:ext>
            </a:extLst>
          </p:cNvPr>
          <p:cNvCxnSpPr>
            <a:cxnSpLocks/>
          </p:cNvCxnSpPr>
          <p:nvPr/>
        </p:nvCxnSpPr>
        <p:spPr>
          <a:xfrm flipH="1">
            <a:off x="6659311" y="2396350"/>
            <a:ext cx="688714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982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6DFA-80A6-2F40-A62C-5591C647C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did you get that?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65E18-88BA-4046-A27F-C1115C676028}"/>
              </a:ext>
            </a:extLst>
          </p:cNvPr>
          <p:cNvSpPr txBox="1"/>
          <p:nvPr/>
        </p:nvSpPr>
        <p:spPr>
          <a:xfrm>
            <a:off x="3581400" y="712522"/>
            <a:ext cx="1975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 this URL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83230-BEB5-684E-8BBF-AE85B9931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4071B-73C6-BB41-B58F-66696BBD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C708F8-10A9-CD44-96FC-01CB98BA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8D9C75-ED68-2E47-88A1-084BCB01F6BF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689F907-57C9-D741-841F-7FF395EC0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8425" y="1656506"/>
            <a:ext cx="7475375" cy="4351338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D4C268-5156-8249-9D6B-FA8BE3FFBA99}"/>
              </a:ext>
            </a:extLst>
          </p:cNvPr>
          <p:cNvCxnSpPr>
            <a:cxnSpLocks/>
          </p:cNvCxnSpPr>
          <p:nvPr/>
        </p:nvCxnSpPr>
        <p:spPr>
          <a:xfrm>
            <a:off x="4568981" y="1185339"/>
            <a:ext cx="4519601" cy="277706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0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5B03A-0B5B-4A4D-ABD3-C58A8F9E3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What is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2B0D5-E48C-A84D-BADE-73D0362B8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It is a </a:t>
            </a:r>
            <a:r>
              <a:rPr lang="en-US" sz="2400" i="1" dirty="0"/>
              <a:t>Source Code Control </a:t>
            </a:r>
            <a:r>
              <a:rPr lang="en-US" sz="2400" dirty="0"/>
              <a:t>system.</a:t>
            </a:r>
          </a:p>
          <a:p>
            <a:pPr lvl="1"/>
            <a:r>
              <a:rPr lang="en-US" dirty="0"/>
              <a:t>It tracks files and the changes to those files.</a:t>
            </a:r>
          </a:p>
          <a:p>
            <a:r>
              <a:rPr lang="en-US" sz="2400" dirty="0"/>
              <a:t>It is a collaboration tool.</a:t>
            </a:r>
          </a:p>
          <a:p>
            <a:pPr lvl="1"/>
            <a:r>
              <a:rPr lang="en-US" dirty="0"/>
              <a:t>It allows multiple people to work independently and then merge their work.</a:t>
            </a:r>
          </a:p>
          <a:p>
            <a:r>
              <a:rPr lang="en-US" sz="2400" dirty="0"/>
              <a:t>It is your </a:t>
            </a:r>
            <a:r>
              <a:rPr lang="en-US" sz="2400" i="1" dirty="0"/>
              <a:t>best friend </a:t>
            </a:r>
          </a:p>
          <a:p>
            <a:pPr lvl="1"/>
            <a:r>
              <a:rPr lang="en-US" sz="2000" dirty="0"/>
              <a:t>When you lose a file, or </a:t>
            </a:r>
          </a:p>
          <a:p>
            <a:pPr lvl="1"/>
            <a:r>
              <a:rPr lang="en-US" sz="2000" dirty="0"/>
              <a:t>When you mess things up and want to go back.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3A0B3-D067-A349-9973-396B3748F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69DB9-466D-034B-9186-35AC137B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35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F9486E2-81E3-7E48-82E8-F5ECB6C9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E8D4-AF91-6E49-9B96-7079A58F8796}" type="datetime3">
              <a:rPr lang="en-US" smtClean="0"/>
              <a:t>9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1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D6350-15EB-474B-8F4F-4E6BA1C4A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Source Code Control</a:t>
            </a:r>
          </a:p>
        </p:txBody>
      </p:sp>
      <p:pic>
        <p:nvPicPr>
          <p:cNvPr id="5" name="Picture 4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EE618A4B-53EE-7C48-8B0C-7C53D6C17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37" y="642988"/>
            <a:ext cx="2270402" cy="55715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FAA36-DFD2-344C-988F-BB6439942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672" y="1489166"/>
            <a:ext cx="7629675" cy="482986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" pitchFamily="2" charset="0"/>
              </a:rPr>
              <a:t>git</a:t>
            </a:r>
            <a:r>
              <a:rPr lang="en-US" sz="2000" dirty="0"/>
              <a:t> is the source control system that you will use during your education.</a:t>
            </a:r>
          </a:p>
          <a:p>
            <a:pPr lvl="1"/>
            <a:r>
              <a:rPr lang="en-US" sz="2000" dirty="0"/>
              <a:t>It is among the most widely used.</a:t>
            </a:r>
          </a:p>
          <a:p>
            <a:r>
              <a:rPr lang="en-US" sz="2000" dirty="0"/>
              <a:t>Keeps multiple versions of your files.</a:t>
            </a:r>
          </a:p>
          <a:p>
            <a:pPr lvl="1"/>
            <a:r>
              <a:rPr lang="en-US" sz="2000" dirty="0"/>
              <a:t>That means if you make a mistake you can go back to an earlier version.</a:t>
            </a:r>
          </a:p>
          <a:p>
            <a:r>
              <a:rPr lang="en-US" sz="2000" dirty="0"/>
              <a:t>You can share your files with others in a controlled fashion, and</a:t>
            </a:r>
          </a:p>
          <a:p>
            <a:pPr lvl="1"/>
            <a:r>
              <a:rPr lang="en-US" sz="2000" dirty="0"/>
              <a:t>You can reconcile divergent versions of your files.</a:t>
            </a:r>
          </a:p>
          <a:p>
            <a:r>
              <a:rPr lang="en-US" sz="2000" dirty="0"/>
              <a:t>Files are stored in a repository.</a:t>
            </a:r>
          </a:p>
          <a:p>
            <a:pPr lvl="1"/>
            <a:r>
              <a:rPr lang="en-US" sz="2000" dirty="0"/>
              <a:t>Stores are opaque chunks (</a:t>
            </a:r>
            <a:r>
              <a:rPr lang="en-US" sz="2000" i="1" dirty="0"/>
              <a:t>do not </a:t>
            </a:r>
            <a:r>
              <a:rPr lang="en-US" sz="2000" dirty="0"/>
              <a:t>mess with them).</a:t>
            </a:r>
          </a:p>
          <a:p>
            <a:pPr lvl="1"/>
            <a:r>
              <a:rPr lang="en-US" sz="2000" dirty="0"/>
              <a:t>The repository represents the history of each file.</a:t>
            </a:r>
          </a:p>
          <a:p>
            <a:r>
              <a:rPr lang="en-US" sz="2000" dirty="0"/>
              <a:t>You have a local repository that you can synchronize with the one stored on the server.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0D037-73D4-F949-BD67-FD3050BC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4F444-3877-3042-B11E-BEA916E7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A4C3A-6967-DE49-BFD0-3142060B86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11DD88-CD2B-184E-9129-5DE528A1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511FD5-FB7C-CD40-A39D-978A8693C443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January 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77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BA792-FF39-1943-BAB8-10216C03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A little more about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git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45FD2A6-23C0-7B41-9913-68F003756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Files are stored in a repository</a:t>
            </a:r>
          </a:p>
          <a:p>
            <a:pPr lvl="1"/>
            <a:r>
              <a:rPr lang="en-US" dirty="0">
                <a:latin typeface="Courier" pitchFamily="2" charset="0"/>
              </a:rPr>
              <a:t>The</a:t>
            </a:r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.git</a:t>
            </a:r>
            <a:r>
              <a:rPr lang="en-US" dirty="0"/>
              <a:t> directory contains indexing information and a content-addressable store of file chunks.</a:t>
            </a:r>
          </a:p>
          <a:p>
            <a:r>
              <a:rPr lang="en-US" sz="2400" dirty="0"/>
              <a:t>A set of </a:t>
            </a:r>
            <a:r>
              <a:rPr lang="en-US" sz="2400" dirty="0">
                <a:latin typeface="Courier" pitchFamily="2" charset="0"/>
              </a:rPr>
              <a:t>git</a:t>
            </a:r>
            <a:r>
              <a:rPr lang="en-US" sz="2400" dirty="0"/>
              <a:t> commands for manipulating the repository:</a:t>
            </a:r>
          </a:p>
          <a:p>
            <a:pPr lvl="1"/>
            <a:r>
              <a:rPr lang="en-US" dirty="0"/>
              <a:t>Use only the git commands,</a:t>
            </a:r>
          </a:p>
          <a:p>
            <a:pPr lvl="1"/>
            <a:r>
              <a:rPr lang="en-US" dirty="0"/>
              <a:t>Do not mess with the contents of </a:t>
            </a:r>
            <a:r>
              <a:rPr lang="en-US" dirty="0">
                <a:latin typeface="Courier" pitchFamily="2" charset="0"/>
              </a:rPr>
              <a:t>.git</a:t>
            </a:r>
            <a:r>
              <a:rPr lang="en-US" dirty="0"/>
              <a:t> (bad things will happen).</a:t>
            </a:r>
          </a:p>
          <a:p>
            <a:r>
              <a:rPr lang="en-US" sz="2400" dirty="0"/>
              <a:t>If you do then you can clone a new copy from the server, </a:t>
            </a:r>
          </a:p>
          <a:p>
            <a:pPr lvl="1"/>
            <a:r>
              <a:rPr lang="en-US" i="1" dirty="0"/>
              <a:t>If</a:t>
            </a:r>
            <a:r>
              <a:rPr lang="en-US" dirty="0"/>
              <a:t> you </a:t>
            </a:r>
            <a:r>
              <a:rPr lang="en-US" dirty="0">
                <a:latin typeface="Courier" pitchFamily="2" charset="0"/>
              </a:rPr>
              <a:t>commit</a:t>
            </a:r>
            <a:r>
              <a:rPr lang="en-US" dirty="0"/>
              <a:t> and </a:t>
            </a:r>
            <a:r>
              <a:rPr lang="en-US" dirty="0">
                <a:latin typeface="Courier" pitchFamily="2" charset="0"/>
              </a:rPr>
              <a:t>push</a:t>
            </a:r>
            <a:r>
              <a:rPr lang="en-US" dirty="0"/>
              <a:t> </a:t>
            </a:r>
            <a:r>
              <a:rPr lang="en-US" i="1" dirty="0"/>
              <a:t>regularly</a:t>
            </a:r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0A1C4-2FAB-5846-A74E-7FACF1C55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A5BEE-AA33-A04F-BD96-4CA8FF84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A4C3A-6967-DE49-BFD0-3142060B86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82DBE-2DF2-9D4F-8454-FAF628291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CE8891-7375-2942-9A16-6D83640FD9D5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99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98DC4-A309-0B48-A2F5-5C1C6F83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Start Work</a:t>
            </a:r>
          </a:p>
        </p:txBody>
      </p:sp>
      <p:pic>
        <p:nvPicPr>
          <p:cNvPr id="25" name="Content Placeholder 24" descr="Text&#10;&#10;Description automatically generated">
            <a:extLst>
              <a:ext uri="{FF2B5EF4-FFF2-40B4-BE49-F238E27FC236}">
                <a16:creationId xmlns:a16="http://schemas.microsoft.com/office/drawing/2014/main" id="{C7D5FEE4-A60C-7641-AF50-02A63A23B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8081" y="1431178"/>
            <a:ext cx="755711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5FC9DF-A291-B944-80A5-6101DEC72BF0}"/>
              </a:ext>
            </a:extLst>
          </p:cNvPr>
          <p:cNvSpPr txBox="1"/>
          <p:nvPr/>
        </p:nvSpPr>
        <p:spPr>
          <a:xfrm>
            <a:off x="8610600" y="1756327"/>
            <a:ext cx="3213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 the files in the current directory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86DCC2-26C8-6D40-A4DD-7EC3A5CFE5DE}"/>
              </a:ext>
            </a:extLst>
          </p:cNvPr>
          <p:cNvCxnSpPr>
            <a:cxnSpLocks/>
          </p:cNvCxnSpPr>
          <p:nvPr/>
        </p:nvCxnSpPr>
        <p:spPr>
          <a:xfrm flipH="1">
            <a:off x="6553200" y="1901412"/>
            <a:ext cx="1999266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12DAFD-A60E-054E-9141-8E28CDD7A3E5}"/>
              </a:ext>
            </a:extLst>
          </p:cNvPr>
          <p:cNvCxnSpPr>
            <a:cxnSpLocks/>
          </p:cNvCxnSpPr>
          <p:nvPr/>
        </p:nvCxnSpPr>
        <p:spPr>
          <a:xfrm flipH="1">
            <a:off x="8286769" y="2474418"/>
            <a:ext cx="26648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F4B130D-49CC-254A-AD2A-850E2711938B}"/>
              </a:ext>
            </a:extLst>
          </p:cNvPr>
          <p:cNvSpPr txBox="1"/>
          <p:nvPr/>
        </p:nvSpPr>
        <p:spPr>
          <a:xfrm>
            <a:off x="8610600" y="2108093"/>
            <a:ext cx="2590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 the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asgn0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directory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1D2FB7-AB56-6342-BDDE-B73C7CDAF8A7}"/>
              </a:ext>
            </a:extLst>
          </p:cNvPr>
          <p:cNvSpPr txBox="1"/>
          <p:nvPr/>
        </p:nvSpPr>
        <p:spPr>
          <a:xfrm>
            <a:off x="8612527" y="2330541"/>
            <a:ext cx="2164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Create/edit </a:t>
            </a:r>
            <a:r>
              <a:rPr lang="en-US" sz="12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hello.c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78194F-87D0-ED49-9D52-9342E5BE139B}"/>
              </a:ext>
            </a:extLst>
          </p:cNvPr>
          <p:cNvCxnSpPr>
            <a:cxnSpLocks/>
          </p:cNvCxnSpPr>
          <p:nvPr/>
        </p:nvCxnSpPr>
        <p:spPr>
          <a:xfrm flipH="1">
            <a:off x="7680633" y="2246593"/>
            <a:ext cx="87911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599857-9D89-F24B-BE2A-01F7F9ED9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0D77D-E769-1349-9F93-58399F81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7741B0-E270-9949-B228-8EE2568E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A523FF-600D-A448-9D28-CC382CC26217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582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 pitchFamily="2" charset="0"/>
              </a:rPr>
              <a:t>Vi/Vim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2"/>
            <a:ext cx="10515598" cy="4305212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Vi is the standard text editor found on Unix systems.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Vim is an acronym for “Vi </a:t>
            </a:r>
            <a:r>
              <a:rPr lang="en-US" sz="2400" dirty="0" err="1">
                <a:solidFill>
                  <a:srgbClr val="FFFFFF"/>
                </a:solidFill>
              </a:rPr>
              <a:t>IMproved</a:t>
            </a:r>
            <a:r>
              <a:rPr lang="en-US" sz="2400" dirty="0">
                <a:solidFill>
                  <a:srgbClr val="FFFFFF"/>
                </a:solidFill>
              </a:rPr>
              <a:t>” and is considered a clone of the Vi editor.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Most U</a:t>
            </a:r>
            <a:r>
              <a:rPr lang="en-US" sz="1600" dirty="0">
                <a:solidFill>
                  <a:srgbClr val="FFFFFF"/>
                </a:solidFill>
              </a:rPr>
              <a:t>NIX</a:t>
            </a:r>
            <a:r>
              <a:rPr lang="en-US" sz="1800" dirty="0">
                <a:solidFill>
                  <a:srgbClr val="FFFFFF"/>
                </a:solidFill>
              </a:rPr>
              <a:t> systems simply alias “vi” to “vim” so using either one is fine.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Functionally, Vim is almost a proper superset of Vi, thus everything in Vi as also available in Vim.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In general, use Vim when possible as includes built-in support for numerous programming languages and has been ported to a much wider range of OS’s than Vi.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Vim uses two different modes for text editing: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Normal mode (also called command mode)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Insert mode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We will only cover the basics of Vi/Vim to get you started.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If you wish to learn all the nuances of Vi/Vim, you will have to do so yourself.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16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901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4DA55-9553-2F49-86EF-E3DF6D3AF317}"/>
              </a:ext>
            </a:extLst>
          </p:cNvPr>
          <p:cNvSpPr txBox="1"/>
          <p:nvPr/>
        </p:nvSpPr>
        <p:spPr>
          <a:xfrm>
            <a:off x="4542757" y="530186"/>
            <a:ext cx="6781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pursuit of knowledge is never-ending. The day you stop seeking knowledge is the day you stop growing.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—Brandon Travis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Ciaccio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A03901-3346-4C49-AAB4-923C88F74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23A914-9A2A-B446-80FA-D8636D4DCD6A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398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C079A-CE37-904F-A42D-A57AEADB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More assumptions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2A9BFF-571B-A448-98F6-80FAB8AC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4762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5EEAB9E-75EA-C44C-A011-2AE39C7CE6DE}" type="datetime3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 January 2023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laptop, computer, person, indoor&#10;&#10;Description automatically generated">
            <a:extLst>
              <a:ext uri="{FF2B5EF4-FFF2-40B4-BE49-F238E27FC236}">
                <a16:creationId xmlns:a16="http://schemas.microsoft.com/office/drawing/2014/main" id="{7A5ABC19-0EAC-9D43-AF74-647CEB4A0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" r="898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753FC-D970-9E4A-9969-6BE61697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466933"/>
            <a:ext cx="2635250" cy="707886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9E1A6-EEF2-5242-B554-013BA7458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chemeClr val="bg1">
                    <a:alpha val="80000"/>
                  </a:schemeClr>
                </a:solidFill>
              </a:rPr>
              <a:t>You have access to a computer.</a:t>
            </a:r>
          </a:p>
          <a:p>
            <a:r>
              <a:rPr lang="en-US" sz="2200">
                <a:solidFill>
                  <a:schemeClr val="bg1">
                    <a:alpha val="80000"/>
                  </a:schemeClr>
                </a:solidFill>
              </a:rPr>
              <a:t>You have a virtual machine running Ubuntu Linux.</a:t>
            </a:r>
          </a:p>
          <a:p>
            <a:r>
              <a:rPr lang="en-US" sz="2200">
                <a:solidFill>
                  <a:schemeClr val="bg1">
                    <a:alpha val="80000"/>
                  </a:schemeClr>
                </a:solidFill>
              </a:rPr>
              <a:t>You have created your account on </a:t>
            </a:r>
            <a:r>
              <a:rPr lang="en-US" sz="2200">
                <a:solidFill>
                  <a:schemeClr val="bg1">
                    <a:alpha val="80000"/>
                  </a:schemeClr>
                </a:solidFill>
                <a:latin typeface="Courier" pitchFamily="2" charset="0"/>
              </a:rPr>
              <a:t>git.ucsc.edu</a:t>
            </a:r>
          </a:p>
          <a:p>
            <a:r>
              <a:rPr lang="en-US" sz="2200">
                <a:solidFill>
                  <a:schemeClr val="bg1">
                    <a:alpha val="80000"/>
                  </a:schemeClr>
                </a:solidFill>
              </a:rPr>
              <a:t>You have written at least a simple program in a higher-level language.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C5888-5EE1-9C45-BF21-F3A8E3C29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59713" y="6025942"/>
            <a:ext cx="3497262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3E8F5-3B8B-A822-542C-042F4B8344B7}"/>
              </a:ext>
            </a:extLst>
          </p:cNvPr>
          <p:cNvSpPr txBox="1"/>
          <p:nvPr/>
        </p:nvSpPr>
        <p:spPr>
          <a:xfrm>
            <a:off x="328317" y="1317615"/>
            <a:ext cx="1021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Dr. Long</a:t>
            </a:r>
          </a:p>
          <a:p>
            <a:pPr algn="ctr"/>
            <a:r>
              <a:rPr lang="en-US" dirty="0"/>
              <a:t>Age 3</a:t>
            </a:r>
          </a:p>
        </p:txBody>
      </p:sp>
    </p:spTree>
    <p:extLst>
      <p:ext uri="{BB962C8B-B14F-4D97-AF65-F5344CB8AC3E}">
        <p14:creationId xmlns:p14="http://schemas.microsoft.com/office/powerpoint/2010/main" val="656343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Basic Vim Cheat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5096934" cy="4166130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Courier" pitchFamily="2" charset="0"/>
              </a:rPr>
              <a:t>H</a:t>
            </a:r>
            <a:r>
              <a:rPr lang="en-US" sz="1700" dirty="0"/>
              <a:t> – move to top of screen</a:t>
            </a:r>
          </a:p>
          <a:p>
            <a:r>
              <a:rPr lang="en-US" sz="1700" dirty="0">
                <a:latin typeface="Courier" pitchFamily="2" charset="0"/>
              </a:rPr>
              <a:t>M</a:t>
            </a:r>
            <a:r>
              <a:rPr lang="en-US" sz="1700" dirty="0"/>
              <a:t> – move to middle of screen</a:t>
            </a:r>
          </a:p>
          <a:p>
            <a:r>
              <a:rPr lang="en-US" sz="1700" dirty="0">
                <a:latin typeface="Courier" pitchFamily="2" charset="0"/>
              </a:rPr>
              <a:t>L</a:t>
            </a:r>
            <a:r>
              <a:rPr lang="en-US" sz="1700" dirty="0"/>
              <a:t> – move to bottom of screen.</a:t>
            </a:r>
          </a:p>
          <a:p>
            <a:r>
              <a:rPr lang="en-US" sz="1700" dirty="0">
                <a:latin typeface="Courier" pitchFamily="2" charset="0"/>
              </a:rPr>
              <a:t>w</a:t>
            </a:r>
            <a:r>
              <a:rPr lang="en-US" sz="1700" dirty="0"/>
              <a:t> – jump forwards to start of word</a:t>
            </a:r>
          </a:p>
          <a:p>
            <a:r>
              <a:rPr lang="en-US" sz="1700" dirty="0">
                <a:latin typeface="Courier" pitchFamily="2" charset="0"/>
              </a:rPr>
              <a:t>e</a:t>
            </a:r>
            <a:r>
              <a:rPr lang="en-US" sz="1700" dirty="0"/>
              <a:t> – jump forwards to end of word</a:t>
            </a:r>
          </a:p>
          <a:p>
            <a:r>
              <a:rPr lang="en-US" sz="1700" dirty="0">
                <a:latin typeface="Courier" pitchFamily="2" charset="0"/>
              </a:rPr>
              <a:t>b</a:t>
            </a:r>
            <a:r>
              <a:rPr lang="en-US" sz="1700" dirty="0"/>
              <a:t> – jump backwards to start of word</a:t>
            </a:r>
          </a:p>
          <a:p>
            <a:r>
              <a:rPr lang="en-US" sz="1700" dirty="0">
                <a:latin typeface="Courier" pitchFamily="2" charset="0"/>
              </a:rPr>
              <a:t>%</a:t>
            </a:r>
            <a:r>
              <a:rPr lang="en-US" sz="1700" dirty="0"/>
              <a:t> – move to matching character (used for braces)</a:t>
            </a:r>
          </a:p>
          <a:p>
            <a:r>
              <a:rPr lang="en-US" sz="1700" dirty="0">
                <a:latin typeface="Courier" pitchFamily="2" charset="0"/>
              </a:rPr>
              <a:t>^</a:t>
            </a:r>
            <a:r>
              <a:rPr lang="en-US" sz="1700" dirty="0"/>
              <a:t> – jump to first non-blank character in line</a:t>
            </a:r>
          </a:p>
          <a:p>
            <a:r>
              <a:rPr lang="en-US" sz="1700" dirty="0">
                <a:latin typeface="Courier" pitchFamily="2" charset="0"/>
              </a:rPr>
              <a:t>gg</a:t>
            </a:r>
            <a:r>
              <a:rPr lang="en-US" sz="1700" dirty="0"/>
              <a:t> – go to first line of document</a:t>
            </a:r>
          </a:p>
          <a:p>
            <a:r>
              <a:rPr lang="en-US" sz="1700" dirty="0">
                <a:latin typeface="Courier" pitchFamily="2" charset="0"/>
              </a:rPr>
              <a:t>G</a:t>
            </a:r>
            <a:r>
              <a:rPr lang="en-US" sz="1700" dirty="0"/>
              <a:t> – go to last line of document</a:t>
            </a:r>
          </a:p>
          <a:p>
            <a:r>
              <a:rPr lang="en-US" sz="1700" dirty="0">
                <a:latin typeface="Courier" pitchFamily="2" charset="0"/>
              </a:rPr>
              <a:t>:</a:t>
            </a:r>
            <a:r>
              <a:rPr lang="en-US" sz="1700" dirty="0" err="1">
                <a:latin typeface="Courier" pitchFamily="2" charset="0"/>
              </a:rPr>
              <a:t>wq</a:t>
            </a:r>
            <a:r>
              <a:rPr lang="en-US" sz="1700" dirty="0"/>
              <a:t> – save and quit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F93856-5EF4-40D5-9B14-24603D97A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866" y="2010833"/>
            <a:ext cx="5096933" cy="4166130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Courier" pitchFamily="2" charset="0"/>
              </a:rPr>
              <a:t>r</a:t>
            </a:r>
            <a:r>
              <a:rPr lang="en-US" sz="1700" dirty="0"/>
              <a:t> – replace a single character</a:t>
            </a:r>
          </a:p>
          <a:p>
            <a:r>
              <a:rPr lang="en-US" sz="1700" dirty="0">
                <a:latin typeface="Courier" pitchFamily="2" charset="0"/>
              </a:rPr>
              <a:t>cc</a:t>
            </a:r>
            <a:r>
              <a:rPr lang="en-US" sz="1700" dirty="0"/>
              <a:t> – change (replace) entire line</a:t>
            </a:r>
          </a:p>
          <a:p>
            <a:r>
              <a:rPr lang="en-US" sz="1700" dirty="0">
                <a:latin typeface="Courier" pitchFamily="2" charset="0"/>
              </a:rPr>
              <a:t>C</a:t>
            </a:r>
            <a:r>
              <a:rPr lang="en-US" sz="1700" dirty="0"/>
              <a:t> – change to end of the line</a:t>
            </a:r>
          </a:p>
          <a:p>
            <a:r>
              <a:rPr lang="en-US" sz="1700" dirty="0" err="1">
                <a:latin typeface="Courier" pitchFamily="2" charset="0"/>
              </a:rPr>
              <a:t>ciw</a:t>
            </a:r>
            <a:r>
              <a:rPr lang="en-US" sz="1700" dirty="0"/>
              <a:t> – change in word</a:t>
            </a:r>
          </a:p>
          <a:p>
            <a:r>
              <a:rPr lang="en-US" sz="1700" dirty="0">
                <a:latin typeface="Courier" pitchFamily="2" charset="0"/>
              </a:rPr>
              <a:t>u</a:t>
            </a:r>
            <a:r>
              <a:rPr lang="en-US" sz="1700" dirty="0"/>
              <a:t> – undo</a:t>
            </a:r>
          </a:p>
          <a:p>
            <a:r>
              <a:rPr lang="en-US" sz="1700" dirty="0" err="1">
                <a:latin typeface="Courier" pitchFamily="2" charset="0"/>
              </a:rPr>
              <a:t>CTRL+r</a:t>
            </a:r>
            <a:r>
              <a:rPr lang="en-US" sz="1700" dirty="0"/>
              <a:t> – redo</a:t>
            </a:r>
          </a:p>
          <a:p>
            <a:r>
              <a:rPr lang="en-US" sz="1700" dirty="0">
                <a:latin typeface="Courier" pitchFamily="2" charset="0"/>
              </a:rPr>
              <a:t>.</a:t>
            </a:r>
            <a:r>
              <a:rPr lang="en-US" sz="1700" dirty="0"/>
              <a:t> – repeat last command</a:t>
            </a:r>
          </a:p>
          <a:p>
            <a:r>
              <a:rPr lang="en-US" sz="1700" dirty="0" err="1">
                <a:latin typeface="Courier" pitchFamily="2" charset="0"/>
              </a:rPr>
              <a:t>yy</a:t>
            </a:r>
            <a:r>
              <a:rPr lang="en-US" sz="1700" dirty="0"/>
              <a:t> – yank (copy) line into buffer</a:t>
            </a:r>
          </a:p>
          <a:p>
            <a:r>
              <a:rPr lang="en-US" sz="1700" dirty="0">
                <a:latin typeface="Courier" pitchFamily="2" charset="0"/>
              </a:rPr>
              <a:t>Y</a:t>
            </a:r>
            <a:r>
              <a:rPr lang="en-US" sz="1700" dirty="0"/>
              <a:t> – yank to end of the line</a:t>
            </a:r>
          </a:p>
          <a:p>
            <a:r>
              <a:rPr lang="en-US" sz="1700" dirty="0">
                <a:latin typeface="Courier" pitchFamily="2" charset="0"/>
              </a:rPr>
              <a:t>p</a:t>
            </a:r>
            <a:r>
              <a:rPr lang="en-US" sz="1700" dirty="0"/>
              <a:t> – paste from buffer</a:t>
            </a:r>
          </a:p>
          <a:p>
            <a:r>
              <a:rPr lang="en-US" sz="1700" dirty="0">
                <a:latin typeface="Courier" pitchFamily="2" charset="0"/>
              </a:rPr>
              <a:t>o</a:t>
            </a:r>
            <a:r>
              <a:rPr lang="en-US" sz="1700" dirty="0"/>
              <a:t> – open new line below current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A8C2C8-5677-D44D-8298-8ADF39A0D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3386-41AF-574C-BB07-A6C00ABBA94B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577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DC99E-EC00-7948-9DFD-71CB3134C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Editors live in your fingers…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E9243-14A5-804C-8CEB-65420F401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898648"/>
            <a:ext cx="4892040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The commands are not obvious.</a:t>
            </a:r>
          </a:p>
          <a:p>
            <a:pPr lvl="1"/>
            <a:r>
              <a:rPr lang="en-US" sz="2000"/>
              <a:t>This is not unique to Vim, it is also true for emacs.</a:t>
            </a:r>
          </a:p>
          <a:p>
            <a:r>
              <a:rPr lang="en-US" sz="2000"/>
              <a:t>It requires practice!</a:t>
            </a:r>
          </a:p>
          <a:p>
            <a:pPr lvl="1"/>
            <a:r>
              <a:rPr lang="en-US" sz="2000"/>
              <a:t>It is a kind of muscle memory, like playing the guitar.</a:t>
            </a:r>
          </a:p>
          <a:p>
            <a:pPr lvl="1"/>
            <a:r>
              <a:rPr lang="en-US" sz="2000"/>
              <a:t>No one thinks “I need to type i now to insert”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299C18-8A11-D048-8ED2-A754E315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671" y="576072"/>
            <a:ext cx="4502727" cy="5715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E9D85-7ED5-074F-A00A-B3A74D9C7B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C1A105B-95CD-CD4B-BAB4-F12BCFB78A7D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59C24-0BAB-F240-88F1-793D129C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9A6C3-D92F-AF4E-94E8-46982860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528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894B7-FBCF-F044-BBB4-AD45B937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</a:t>
            </a:r>
            <a:r>
              <a:rPr lang="en-US" sz="2000" kern="1200">
                <a:solidFill>
                  <a:srgbClr val="FFFFFF"/>
                </a:solidFill>
                <a:latin typeface="Courier" pitchFamily="2" charset="0"/>
              </a:rPr>
              <a:t>i hello.c</a:t>
            </a:r>
            <a:endParaRPr lang="en-US" sz="20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3A430-0316-164B-9BC8-5774312E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5C542-9570-5942-97B2-629FA5BF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29E80A-0432-1C40-929F-6519E2EEA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262241-82C9-5644-A6A8-2E0F716D54D8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2A6F4CB-23BA-5347-8F1F-F4813BC6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72" y="1139144"/>
            <a:ext cx="7953745" cy="45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9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EE24C-15F8-F341-A8FF-A16177696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6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Courier" pitchFamily="2" charset="0"/>
              </a:rPr>
              <a:t>v</a:t>
            </a:r>
            <a:r>
              <a:rPr lang="en-US" sz="1800" kern="1200" dirty="0">
                <a:solidFill>
                  <a:srgbClr val="FFFFFF"/>
                </a:solidFill>
                <a:latin typeface="Courier" pitchFamily="2" charset="0"/>
              </a:rPr>
              <a:t>i </a:t>
            </a:r>
            <a:r>
              <a:rPr lang="en-US" sz="1800" kern="1200" dirty="0" err="1">
                <a:solidFill>
                  <a:srgbClr val="FFFFFF"/>
                </a:solidFill>
                <a:latin typeface="Courier" pitchFamily="2" charset="0"/>
              </a:rPr>
              <a:t>README.md</a:t>
            </a:r>
            <a:endParaRPr lang="en-US" sz="18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97191-612B-7D46-AE91-42309D858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4810-FE4C-8942-8876-DB7CB5096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47595-7672-EE41-990E-B10FEBEF74F4}"/>
              </a:ext>
            </a:extLst>
          </p:cNvPr>
          <p:cNvSpPr txBox="1"/>
          <p:nvPr/>
        </p:nvSpPr>
        <p:spPr>
          <a:xfrm>
            <a:off x="4299798" y="4247118"/>
            <a:ext cx="2071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Oh no! A typo!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2ECAE1-D999-8544-846C-227F37811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953C43-EB6C-F74C-8034-F3CAC6DBBCFD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F8D4DDE-796E-C045-9C85-226A4512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353" y="1109435"/>
            <a:ext cx="8056936" cy="46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20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AA265-08CB-B94A-9BD6-EE71B9DA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Does it work?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3A6559D7-4874-FD44-B4CE-EDCE0CADC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91916"/>
            <a:ext cx="6780700" cy="427183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920A2-A255-9449-91F8-8384FD15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3688F8-3A54-DD46-B5B6-0F787ABE5B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CB72847-6F9C-5846-B457-630623C72258}" type="datetime3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t>9 January 2023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1DB97-2941-3041-8764-EB893FC0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05334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B47F2-C5C2-6F40-92CE-A06ADCC0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13232"/>
            <a:ext cx="5157216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README.md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22960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3AD5F-19B7-C344-BA93-E4A24B9B0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048256"/>
            <a:ext cx="5157216" cy="41239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Describes:</a:t>
            </a:r>
          </a:p>
          <a:p>
            <a:pPr lvl="1"/>
            <a:r>
              <a:rPr lang="en-US" sz="2200"/>
              <a:t>What your program does,</a:t>
            </a:r>
          </a:p>
          <a:p>
            <a:pPr lvl="1"/>
            <a:r>
              <a:rPr lang="en-US" sz="2200"/>
              <a:t>How to build it,</a:t>
            </a:r>
          </a:p>
          <a:p>
            <a:pPr lvl="1"/>
            <a:r>
              <a:rPr lang="en-US" sz="2200"/>
              <a:t>How to run it, and</a:t>
            </a:r>
          </a:p>
          <a:p>
            <a:pPr lvl="1"/>
            <a:r>
              <a:rPr lang="en-US" sz="2200"/>
              <a:t>Any issues that it has.</a:t>
            </a:r>
          </a:p>
          <a:p>
            <a:r>
              <a:rPr lang="en-US" sz="2200"/>
              <a:t>Must be in </a:t>
            </a:r>
            <a:r>
              <a:rPr lang="en-US" sz="2200" i="1"/>
              <a:t>Markdown</a:t>
            </a:r>
            <a:r>
              <a:rPr lang="en-US" sz="2200"/>
              <a:t> format.</a:t>
            </a:r>
          </a:p>
          <a:p>
            <a:pPr lvl="1"/>
            <a:endParaRPr lang="en-US" sz="2200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3FB96950-0370-8945-ADA9-E31800820E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12157" y="713232"/>
            <a:ext cx="3308465" cy="54589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9A8A5-4656-0C4D-B768-3156A254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C5025CA-F0AF-C541-93CE-D14C8EA44181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4C3B7-6692-A04A-9788-1DC50A25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B2D40-CBCD-B341-A86D-EF6C17B7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10354" y="6356350"/>
            <a:ext cx="144344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D5DB5-079B-E447-936D-5A757E75458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244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4F8DA-D2C7-D14C-B5F6-41FFC66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8079-D7E9-3743-BB50-B30AC2F3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There are two more required files:</a:t>
            </a:r>
          </a:p>
          <a:p>
            <a:pPr lvl="1"/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DESIGN.pdf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WRITEUP.pdf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In this case they will both be very short, but in the future, they will be more detailed.</a:t>
            </a:r>
          </a:p>
          <a:p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DESIGN.pdf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This document describes the design of your program and answers to any pre-lab questions.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It describes the algorithms and design decisions you have made.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It describes the problem that you are solving, inputs, and expected outputs.</a:t>
            </a:r>
          </a:p>
          <a:p>
            <a:r>
              <a:rPr lang="en-US" sz="1900" dirty="0" err="1">
                <a:solidFill>
                  <a:srgbClr val="FFFFFF"/>
                </a:solidFill>
                <a:latin typeface="Courier" pitchFamily="2" charset="0"/>
              </a:rPr>
              <a:t>WRITEUP.pdf</a:t>
            </a:r>
            <a:endParaRPr lang="en-US" sz="1900" dirty="0">
              <a:solidFill>
                <a:srgbClr val="FFFFFF"/>
              </a:solidFill>
              <a:latin typeface="Courier" pitchFamily="2" charset="0"/>
            </a:endParaRP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This document contains your analysis of running your program.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For example, if your assignment was to compare sorting algorithms this file would contain the results of that comparison.</a:t>
            </a:r>
          </a:p>
          <a:p>
            <a:pPr lvl="1"/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96DFB-8FA2-A046-BCD0-3F9266E2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016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6691A-4F96-0E4F-A61E-CF5D2A31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901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5CF70-8BBB-F847-A25A-50D5854E1765}"/>
              </a:ext>
            </a:extLst>
          </p:cNvPr>
          <p:cNvSpPr txBox="1"/>
          <p:nvPr/>
        </p:nvSpPr>
        <p:spPr>
          <a:xfrm>
            <a:off x="6096001" y="625033"/>
            <a:ext cx="5571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problem with the Internet is that it gives you everything – reliable material and crazy material. So, the problem becomes, how do you discriminate?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—Umberto Eco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5B076-3BA0-FA48-8E73-47CC1FBB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BE55DB-292F-774A-B247-F5D108CDD4DF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85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65372-87B1-FE47-9E9D-9A0BA68B5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err="1">
                <a:latin typeface="Courier" pitchFamily="2" charset="0"/>
              </a:rPr>
              <a:t>DESIGN.pdf</a:t>
            </a:r>
            <a:endParaRPr lang="en-US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95767-64AF-6446-8375-64FB63E49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10948554" cy="4166130"/>
          </a:xfrm>
        </p:spPr>
        <p:txBody>
          <a:bodyPr>
            <a:normAutofit/>
          </a:bodyPr>
          <a:lstStyle/>
          <a:p>
            <a:r>
              <a:rPr lang="en-US" sz="2000" dirty="0"/>
              <a:t>It should be at a level that a programmer of your level could write the program.</a:t>
            </a:r>
          </a:p>
          <a:p>
            <a:r>
              <a:rPr lang="en-US" sz="2000" dirty="0"/>
              <a:t>It should not include C code —</a:t>
            </a:r>
          </a:p>
          <a:p>
            <a:pPr lvl="1"/>
            <a:r>
              <a:rPr lang="en-US" sz="2000" dirty="0"/>
              <a:t>This is design, not programming.</a:t>
            </a:r>
          </a:p>
          <a:p>
            <a:pPr lvl="1"/>
            <a:r>
              <a:rPr lang="en-US" sz="2000" dirty="0"/>
              <a:t>Pictures, diagrams, pseudocode are what we want.</a:t>
            </a:r>
          </a:p>
          <a:p>
            <a:r>
              <a:rPr lang="en-US" sz="2000" dirty="0"/>
              <a:t>It must be a PDF.</a:t>
            </a:r>
          </a:p>
          <a:p>
            <a:r>
              <a:rPr lang="en-US" sz="2000" dirty="0"/>
              <a:t>The first version must be pushed by Thursday.</a:t>
            </a:r>
          </a:p>
          <a:p>
            <a:pPr lvl="1"/>
            <a:r>
              <a:rPr lang="en-US" sz="2000" dirty="0"/>
              <a:t>This is not final but must show substantial effort.</a:t>
            </a:r>
          </a:p>
          <a:p>
            <a:pPr lvl="1"/>
            <a:r>
              <a:rPr lang="en-US" sz="2000" dirty="0"/>
              <a:t>This counts for 50%.</a:t>
            </a:r>
          </a:p>
          <a:p>
            <a:r>
              <a:rPr lang="en-US" sz="2000" dirty="0"/>
              <a:t>The final version must be pushed by Sunday.</a:t>
            </a:r>
          </a:p>
          <a:p>
            <a:pPr lvl="1"/>
            <a:r>
              <a:rPr lang="en-US" sz="2000" dirty="0"/>
              <a:t>This counts for 50%.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If you do not push on Friday, you get zero.</a:t>
            </a:r>
          </a:p>
          <a:p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63490-0E44-7E4F-BC0E-CC1E2FD1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772DBEDA-F611-104F-90F1-C4266BB98E34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CAA35-07A6-F146-96F8-8C0F34857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3A831-1C9F-DE48-95A0-38E484047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D5DB5-079B-E447-936D-5A757E75458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441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845D3B-066E-BA4B-A051-FABB5FFED1A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526714" y="1253223"/>
            <a:ext cx="2888220" cy="3077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Content Placeholder 28" descr="Text&#10;&#10;Description automatically generated">
            <a:extLst>
              <a:ext uri="{FF2B5EF4-FFF2-40B4-BE49-F238E27FC236}">
                <a16:creationId xmlns:a16="http://schemas.microsoft.com/office/drawing/2014/main" id="{E83D0E06-3AF0-834C-B173-1E9123D8B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8926" y="925838"/>
            <a:ext cx="7912181" cy="500632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D40218-237F-484C-B6CF-2A625770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Submit using 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git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A9274-CF75-DD47-8CCA-33492AF4C726}"/>
              </a:ext>
            </a:extLst>
          </p:cNvPr>
          <p:cNvSpPr txBox="1"/>
          <p:nvPr/>
        </p:nvSpPr>
        <p:spPr>
          <a:xfrm>
            <a:off x="9224029" y="1985868"/>
            <a:ext cx="174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Push to the server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3BB04B-1505-4343-B5B7-7870AE40E646}"/>
              </a:ext>
            </a:extLst>
          </p:cNvPr>
          <p:cNvCxnSpPr>
            <a:cxnSpLocks/>
          </p:cNvCxnSpPr>
          <p:nvPr/>
        </p:nvCxnSpPr>
        <p:spPr>
          <a:xfrm flipH="1">
            <a:off x="8917858" y="1437015"/>
            <a:ext cx="497076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6F966-AAF2-DA47-B771-504C34EF1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8A513-5BB5-B740-AE56-23FC4B94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AE3454-55CF-FB49-9FDE-6CDB862EC52D}"/>
              </a:ext>
            </a:extLst>
          </p:cNvPr>
          <p:cNvCxnSpPr>
            <a:cxnSpLocks/>
          </p:cNvCxnSpPr>
          <p:nvPr/>
        </p:nvCxnSpPr>
        <p:spPr>
          <a:xfrm flipH="1" flipV="1">
            <a:off x="6823379" y="2124368"/>
            <a:ext cx="2591555" cy="45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6E3C4-13BD-2E4F-9618-A56106D7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34F5E7-1560-484E-8445-C23637D300DC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January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17037-D0ED-0A4C-BEEE-3D3644C0CA98}"/>
              </a:ext>
            </a:extLst>
          </p:cNvPr>
          <p:cNvSpPr txBox="1"/>
          <p:nvPr/>
        </p:nvSpPr>
        <p:spPr>
          <a:xfrm>
            <a:off x="9414934" y="1114723"/>
            <a:ext cx="1361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the files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181465-80A4-754A-B42A-F527F6857750}"/>
              </a:ext>
            </a:extLst>
          </p:cNvPr>
          <p:cNvSpPr txBox="1"/>
          <p:nvPr/>
        </p:nvSpPr>
        <p:spPr>
          <a:xfrm>
            <a:off x="9161382" y="1293424"/>
            <a:ext cx="2062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Commit your changes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60042E2-3529-6944-AEFC-AC7A4D162137}"/>
              </a:ext>
            </a:extLst>
          </p:cNvPr>
          <p:cNvCxnSpPr>
            <a:cxnSpLocks/>
          </p:cNvCxnSpPr>
          <p:nvPr/>
        </p:nvCxnSpPr>
        <p:spPr>
          <a:xfrm flipH="1">
            <a:off x="7831394" y="1299844"/>
            <a:ext cx="1583540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394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E890EC06-F16E-01BE-D67D-8747534B5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665" y="643466"/>
            <a:ext cx="7958670" cy="557106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25E7A-CF00-6CDE-44AB-DA599D54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F384F29-7FCE-DA49-9C58-FC3C744303C9}" type="datetime3">
              <a:rPr lang="en-US" smtClean="0"/>
              <a:t>9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7E993-A166-FEDB-4FCF-3AEBA8BC3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79531-8F4D-B2AA-729F-44C886D2E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9288C96-B2B8-0541-9483-3EA14CB3DC79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68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3FB64410-6F65-E34A-BC00-73E792FD3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67" r="909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8" name="Rectangle 19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F5BE6-CD7A-7A4A-B2A5-B476E184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/>
              <a:t>Wait? What? Writing!?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C8DED-DE7E-534B-9C48-4D375E345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/>
          </a:bodyPr>
          <a:lstStyle/>
          <a:p>
            <a:r>
              <a:rPr lang="en-US" sz="1800" dirty="0"/>
              <a:t>Yes, as an Engineer, you must know how to write:</a:t>
            </a:r>
          </a:p>
          <a:p>
            <a:pPr lvl="1"/>
            <a:r>
              <a:rPr lang="en-US" sz="1800" dirty="0"/>
              <a:t>Proposals,</a:t>
            </a:r>
          </a:p>
          <a:p>
            <a:pPr lvl="1"/>
            <a:r>
              <a:rPr lang="en-US" sz="1800" dirty="0"/>
              <a:t>Status reports, and</a:t>
            </a:r>
          </a:p>
          <a:p>
            <a:pPr lvl="1"/>
            <a:r>
              <a:rPr lang="en-US" sz="1800" dirty="0"/>
              <a:t>Documentation.</a:t>
            </a:r>
          </a:p>
          <a:p>
            <a:r>
              <a:rPr lang="en-US" sz="1800" dirty="0"/>
              <a:t>Your language usage must be </a:t>
            </a:r>
            <a:r>
              <a:rPr lang="en-US" sz="1800" i="1" dirty="0"/>
              <a:t>correct</a:t>
            </a:r>
            <a:r>
              <a:rPr lang="en-US" sz="1800" dirty="0"/>
              <a:t>.</a:t>
            </a:r>
          </a:p>
          <a:p>
            <a:r>
              <a:rPr lang="en-US" sz="1800" dirty="0"/>
              <a:t>There are tools to help you:</a:t>
            </a:r>
          </a:p>
          <a:p>
            <a:pPr lvl="1"/>
            <a:r>
              <a:rPr lang="en-US" sz="1800" dirty="0"/>
              <a:t>Spelling checking programs.</a:t>
            </a:r>
          </a:p>
          <a:p>
            <a:pPr lvl="1"/>
            <a:r>
              <a:rPr lang="en-US" sz="1800" i="1" dirty="0"/>
              <a:t>Grammarly</a:t>
            </a:r>
          </a:p>
          <a:p>
            <a:pPr lvl="2"/>
            <a:r>
              <a:rPr lang="en-US" sz="1800" dirty="0"/>
              <a:t>The university provides a subscription.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9ED8C-F9CB-F143-9D5C-931E340CB4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360B49-EBD1-074D-ACBF-2378640E3B43}" type="datetime3">
              <a:rPr lang="en-US" smtClean="0">
                <a:solidFill>
                  <a:srgbClr val="FFFFFF"/>
                </a:solidFill>
              </a:rPr>
              <a:t>9 January 2023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17F4E-DB51-DA40-B36D-2102E3C3D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A1426-E0DC-F64E-967C-652B3D1E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92D5DB5-079B-E447-936D-5A757E75458A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C76C9-852E-8F4E-843B-0A4790E64577}"/>
              </a:ext>
            </a:extLst>
          </p:cNvPr>
          <p:cNvSpPr txBox="1"/>
          <p:nvPr/>
        </p:nvSpPr>
        <p:spPr>
          <a:xfrm>
            <a:off x="6829063" y="416689"/>
            <a:ext cx="5026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And further, by these, my son, be admonished: of making many books there is no end; and much study is a weariness of the flesh.</a:t>
            </a:r>
          </a:p>
          <a:p>
            <a:pPr algn="r"/>
            <a:r>
              <a:rPr lang="en-US" dirty="0"/>
              <a:t>Ecclesiastes 12:12</a:t>
            </a:r>
          </a:p>
        </p:txBody>
      </p:sp>
    </p:spTree>
    <p:extLst>
      <p:ext uri="{BB962C8B-B14F-4D97-AF65-F5344CB8AC3E}">
        <p14:creationId xmlns:p14="http://schemas.microsoft.com/office/powerpoint/2010/main" val="39042279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9B9E3-B02B-8146-B768-AB04AE09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One more thing…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F61BE7-3ACA-4DCE-9BE7-600D6CC7C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191807"/>
            <a:ext cx="4060720" cy="3985155"/>
          </a:xfrm>
        </p:spPr>
        <p:txBody>
          <a:bodyPr>
            <a:normAutofit/>
          </a:bodyPr>
          <a:lstStyle/>
          <a:p>
            <a:r>
              <a:rPr lang="en-US" sz="2000" dirty="0"/>
              <a:t>You must read the cheating policy.</a:t>
            </a:r>
          </a:p>
          <a:p>
            <a:r>
              <a:rPr lang="en-US" sz="2000" dirty="0"/>
              <a:t>You acknowledge having done so by submitting a PDF of the policy using </a:t>
            </a:r>
            <a:r>
              <a:rPr lang="en-US" sz="2000" dirty="0">
                <a:latin typeface="Courier" pitchFamily="2" charset="0"/>
              </a:rPr>
              <a:t>git</a:t>
            </a:r>
            <a:r>
              <a:rPr lang="en-US" sz="2000" dirty="0"/>
              <a:t>.</a:t>
            </a:r>
          </a:p>
          <a:p>
            <a:r>
              <a:rPr lang="en-US" sz="2000" dirty="0"/>
              <a:t>If you do not read and acknowledge the policy, then your assignments </a:t>
            </a:r>
            <a:r>
              <a:rPr lang="en-US" sz="2000" i="1" dirty="0"/>
              <a:t>will not be graded</a:t>
            </a:r>
            <a:r>
              <a:rPr lang="en-US" sz="2000" dirty="0"/>
              <a:t>.</a:t>
            </a:r>
          </a:p>
          <a:p>
            <a:r>
              <a:rPr lang="en-US" sz="2000" dirty="0"/>
              <a:t>Do this </a:t>
            </a:r>
            <a:r>
              <a:rPr lang="en-US" sz="2000" i="1" dirty="0"/>
              <a:t>once</a:t>
            </a:r>
            <a:r>
              <a:rPr lang="en-US" sz="2000" dirty="0"/>
              <a:t>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asgn0</a:t>
            </a:r>
            <a:r>
              <a:rPr lang="en-US" sz="2000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B5253-F2D5-7C4E-A9FA-52146610DB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324D557-45AA-A844-9ED8-07309F6FCBF4}" type="datetime3"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January 2023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D8B298-A222-8142-A4F5-CB22DB2BA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9229D-5F7A-F442-ADC7-5D57507F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9288C96-B2B8-0541-9483-3EA14CB3DC79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DC56209-2242-C246-8613-59A3CA4FF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273" y="1985681"/>
            <a:ext cx="6212885" cy="32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46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9A108-449D-9F4A-BA1E-A4F50E003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Lastly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75EC-8BC6-5548-A977-A203F049A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576490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Remember to always: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Add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Commit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Push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400" dirty="0">
                <a:solidFill>
                  <a:schemeClr val="bg1"/>
                </a:solidFill>
              </a:rPr>
              <a:t> is a powerful but complex tool.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If you use it correctly, it will save you from many unpleasant situations.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400" dirty="0">
                <a:solidFill>
                  <a:schemeClr val="bg1"/>
                </a:solidFill>
              </a:rPr>
              <a:t> tracks each commit, so you can always go back to a previous commit.</a:t>
            </a:r>
          </a:p>
          <a:p>
            <a:r>
              <a:rPr lang="en-US" sz="1400" dirty="0">
                <a:solidFill>
                  <a:schemeClr val="bg1"/>
                </a:solidFill>
              </a:rPr>
              <a:t>If you only use it to submit your work, then you are missing the point and lose all the benefits.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40A1D-0353-D941-A39A-3EA36A49C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004528"/>
            <a:ext cx="6250769" cy="468807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7AB60-1056-F044-8673-A2D34A1CF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2023 Darrell Long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CE9B-4AB2-7D49-B66F-62269731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A4C3A-6967-DE49-BFD0-3142060B86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D91C35-DFF5-3545-939F-2622370C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CD982-8228-9949-B812-7A4BCE2A93B1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 January 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348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31FA237-8388-7644-B896-D0FC1AD5B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20" b="-2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6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B45B7-556D-9F41-809F-9839366C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0D22-6221-B64B-9B84-00C67319B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672" y="2022601"/>
            <a:ext cx="3941499" cy="4154361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700"/>
              <a:t>This class is </a:t>
            </a:r>
            <a:r>
              <a:rPr lang="en-US" sz="1700" i="1"/>
              <a:t>not</a:t>
            </a:r>
            <a:r>
              <a:rPr lang="en-US" sz="1700"/>
              <a:t>  just another hoop for you to jump through:</a:t>
            </a:r>
          </a:p>
          <a:p>
            <a:pPr lvl="1"/>
            <a:r>
              <a:rPr lang="en-US" sz="1700"/>
              <a:t>You will use what you learn here from now on.</a:t>
            </a:r>
          </a:p>
          <a:p>
            <a:r>
              <a:rPr lang="en-US" sz="1700"/>
              <a:t>Take notes.</a:t>
            </a:r>
          </a:p>
          <a:p>
            <a:r>
              <a:rPr lang="en-US" sz="1700"/>
              <a:t>Ask questions.</a:t>
            </a:r>
          </a:p>
          <a:p>
            <a:r>
              <a:rPr lang="en-US" sz="1700"/>
              <a:t>Read the book.</a:t>
            </a:r>
          </a:p>
          <a:p>
            <a:r>
              <a:rPr lang="en-US" sz="1700"/>
              <a:t>Write the code.</a:t>
            </a:r>
          </a:p>
          <a:p>
            <a:r>
              <a:rPr lang="en-US" sz="1700"/>
              <a:t>Do not cheat:</a:t>
            </a:r>
          </a:p>
          <a:p>
            <a:pPr lvl="1"/>
            <a:r>
              <a:rPr lang="en-US" sz="1700"/>
              <a:t>It hurts </a:t>
            </a:r>
            <a:r>
              <a:rPr lang="en-US" sz="1700" i="1"/>
              <a:t>you</a:t>
            </a:r>
            <a:r>
              <a:rPr lang="en-US" sz="1700"/>
              <a:t> most of all.</a:t>
            </a:r>
          </a:p>
          <a:p>
            <a:r>
              <a:rPr lang="en-US" sz="1700"/>
              <a:t>Succeeding in this class will make subsequent classes </a:t>
            </a:r>
            <a:r>
              <a:rPr lang="en-US" sz="1700" i="1"/>
              <a:t>much</a:t>
            </a:r>
            <a:r>
              <a:rPr lang="en-US" sz="1700"/>
              <a:t> easier.</a:t>
            </a:r>
          </a:p>
          <a:p>
            <a:r>
              <a:rPr lang="en-US" sz="1700"/>
              <a:t>Your </a:t>
            </a:r>
            <a:r>
              <a:rPr lang="en-US" sz="1700" i="1"/>
              <a:t>success</a:t>
            </a:r>
            <a:r>
              <a:rPr lang="en-US" sz="1700"/>
              <a:t> is our goal!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6DACE19-7074-4C4E-9BD6-D02ED40B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32762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65CAD8-0B5A-5140-AC83-43EA5D64A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40" y="6356350"/>
            <a:ext cx="7589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rgbClr val="FFFFFF">
                    <a:alpha val="80000"/>
                  </a:srgb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52</a:t>
            </a:fld>
            <a:endParaRPr lang="en-US">
              <a:solidFill>
                <a:srgbClr val="FFFFFF">
                  <a:alpha val="80000"/>
                </a:srgbClr>
              </a:solidFill>
              <a:latin typeface="Calibri" panose="020F050202020403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A7A77-8E37-534B-8910-BA2C18DC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10125" y="6356350"/>
            <a:ext cx="154062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3A914335-10DA-FF4C-AB1B-B37E12D2ED8D}" type="datetime3">
              <a:rPr lang="en-US" smtClean="0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t>9 January 2023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1205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DDFF-462B-B547-892D-E84FDEAA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Grading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284C-1D55-294A-93A6-C4E02D114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>
                <a:solidFill>
                  <a:schemeClr val="bg1"/>
                </a:solidFill>
              </a:rPr>
              <a:t>Assignments: 50%</a:t>
            </a:r>
          </a:p>
          <a:p>
            <a:r>
              <a:rPr lang="en-US" sz="1900">
                <a:solidFill>
                  <a:schemeClr val="bg1"/>
                </a:solidFill>
              </a:rPr>
              <a:t>Examinations: 30%</a:t>
            </a:r>
          </a:p>
          <a:p>
            <a:r>
              <a:rPr lang="en-US" sz="1900">
                <a:solidFill>
                  <a:schemeClr val="bg1"/>
                </a:solidFill>
              </a:rPr>
              <a:t>Quizzes: 20%</a:t>
            </a:r>
          </a:p>
          <a:p>
            <a:pPr marL="0"/>
            <a:endParaRPr lang="en-US" sz="1900">
              <a:solidFill>
                <a:schemeClr val="bg1"/>
              </a:solidFill>
            </a:endParaRPr>
          </a:p>
          <a:p>
            <a:pPr marL="0"/>
            <a:r>
              <a:rPr lang="en-US" sz="1900">
                <a:solidFill>
                  <a:schemeClr val="bg1"/>
                </a:solidFill>
              </a:rPr>
              <a:t>We do not have the resources to grade extra credit. </a:t>
            </a:r>
          </a:p>
          <a:p>
            <a:pPr marL="0"/>
            <a:r>
              <a:rPr lang="en-US" sz="1900">
                <a:solidFill>
                  <a:schemeClr val="bg1"/>
                </a:solidFill>
              </a:rPr>
              <a:t>Be sure that you do </a:t>
            </a:r>
            <a:r>
              <a:rPr lang="en-US" sz="1900" i="1">
                <a:solidFill>
                  <a:schemeClr val="bg1"/>
                </a:solidFill>
              </a:rPr>
              <a:t>each and every assignment</a:t>
            </a:r>
            <a:r>
              <a:rPr lang="en-US" sz="1900">
                <a:solidFill>
                  <a:schemeClr val="bg1"/>
                </a:solidFill>
              </a:rPr>
              <a:t>.</a:t>
            </a:r>
          </a:p>
          <a:p>
            <a:pPr marL="457200" lvl="1"/>
            <a:r>
              <a:rPr lang="en-US" sz="1900">
                <a:solidFill>
                  <a:schemeClr val="bg1"/>
                </a:solidFill>
              </a:rPr>
              <a:t>You must pass </a:t>
            </a:r>
            <a:r>
              <a:rPr lang="en-US" sz="1900" i="1">
                <a:solidFill>
                  <a:schemeClr val="bg1"/>
                </a:solidFill>
              </a:rPr>
              <a:t>every</a:t>
            </a:r>
            <a:r>
              <a:rPr lang="en-US" sz="1900">
                <a:solidFill>
                  <a:schemeClr val="bg1"/>
                </a:solidFill>
              </a:rPr>
              <a:t> assignment in order to pass the class.</a:t>
            </a:r>
          </a:p>
          <a:p>
            <a:endParaRPr lang="en-US" sz="1900">
              <a:solidFill>
                <a:schemeClr val="bg1"/>
              </a:solidFill>
            </a:endParaRPr>
          </a:p>
          <a:p>
            <a:endParaRPr lang="en-US" sz="1900">
              <a:solidFill>
                <a:schemeClr val="bg1"/>
              </a:solidFill>
            </a:endParaRPr>
          </a:p>
          <a:p>
            <a:pPr marL="0"/>
            <a:endParaRPr lang="en-US" sz="1900">
              <a:solidFill>
                <a:schemeClr val="bg1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11C6F68-1B93-9140-952E-B6BC7E8F2A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10716" y="602670"/>
            <a:ext cx="6596652" cy="549721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BD1F5-7803-B347-AE93-30EFD06AD1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E40A8BD-D80A-6A45-988E-62FD0625CAF6}" type="datetime3">
              <a:rPr lang="en-US" smtClean="0"/>
              <a:t>9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634AD-48CF-5E49-BFEC-49FE2FD1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BF12D-F78C-E542-B62D-B55A6E6D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/>
              <a:pPr>
                <a:spcAft>
                  <a:spcPts val="600"/>
                </a:spcAft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80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7905F-02B2-3B43-84AD-376DF4C4E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 </a:t>
            </a:r>
            <a:r>
              <a:rPr lang="en-US" sz="48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nice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to the TA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the graders</a:t>
            </a:r>
            <a:endParaRPr lang="en-US" sz="4800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62EC-6447-6240-B836-3E1637AC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2951" y="5853864"/>
            <a:ext cx="347662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216E50D9-F675-4E4B-8390-2C10DEE45B38}" type="datetime3">
              <a:rPr lang="en-US" sz="1400" smtClean="0">
                <a:solidFill>
                  <a:srgbClr val="FFFFFF"/>
                </a:solidFill>
              </a:rPr>
              <a:t>9 January 2023</a:t>
            </a:fld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8" name="Content Placeholder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CC14A6D-6781-0644-8FB4-AC03E18279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-2" b="6211"/>
          <a:stretch/>
        </p:blipFill>
        <p:spPr>
          <a:xfrm>
            <a:off x="5153822" y="1233445"/>
            <a:ext cx="6553545" cy="439905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1CC78-9655-2746-A6A1-5D5840CB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44297" y="6423025"/>
            <a:ext cx="56189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26C05-F862-3B4B-B1C1-789187D8B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317" y="6423025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92D5DB5-079B-E447-936D-5A757E75458A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7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82C39-3C58-5B45-92A4-4FB34616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DRC Accommodations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C3478-BED3-2D4A-953C-A46493266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894530"/>
            <a:ext cx="4887685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Contact TA </a:t>
            </a:r>
            <a:r>
              <a:rPr lang="en-US" sz="2000" dirty="0" err="1"/>
              <a:t>Yiyuan</a:t>
            </a:r>
            <a:r>
              <a:rPr lang="en-US" sz="2000" dirty="0"/>
              <a:t> Luo (</a:t>
            </a:r>
            <a:r>
              <a:rPr lang="en-US" sz="2000" dirty="0">
                <a:hlinkClick r:id="rId2"/>
              </a:rPr>
              <a:t>yluo124@ucsc.edu</a:t>
            </a:r>
            <a:r>
              <a:rPr lang="en-US" sz="2000" dirty="0"/>
              <a:t>) if you have DRC accommodations.</a:t>
            </a:r>
          </a:p>
          <a:p>
            <a:pPr lvl="1"/>
            <a:r>
              <a:rPr lang="en-US" sz="1600" dirty="0"/>
              <a:t>Only then can we accommodate your testing and assignment requirements.</a:t>
            </a:r>
          </a:p>
          <a:p>
            <a:r>
              <a:rPr lang="en-US" sz="2000" dirty="0"/>
              <a:t>We can offer </a:t>
            </a:r>
            <a:r>
              <a:rPr lang="en-US" sz="2000" i="1" dirty="0"/>
              <a:t>at most 2 extras days </a:t>
            </a:r>
            <a:r>
              <a:rPr lang="en-US" sz="2000" dirty="0"/>
              <a:t>for programs.</a:t>
            </a:r>
          </a:p>
          <a:p>
            <a:pPr lvl="1"/>
            <a:r>
              <a:rPr lang="en-US" sz="2000" dirty="0"/>
              <a:t>2× on tests </a:t>
            </a:r>
            <a:r>
              <a:rPr lang="en-US" sz="2000" i="1" dirty="0"/>
              <a:t>does not </a:t>
            </a:r>
            <a:r>
              <a:rPr lang="en-US" sz="2000" dirty="0"/>
              <a:t>mean double time for programs.</a:t>
            </a:r>
          </a:p>
          <a:p>
            <a:r>
              <a:rPr lang="en-US" sz="2000" dirty="0"/>
              <a:t>If you are going to be late, you must tell us </a:t>
            </a:r>
            <a:r>
              <a:rPr lang="en-US" sz="2000" i="1" dirty="0"/>
              <a:t>2 days </a:t>
            </a:r>
            <a:r>
              <a:rPr lang="en-US" sz="2000" dirty="0"/>
              <a:t>in advance!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person holding a newspaper&#10;&#10;Description automatically generated with low confidence">
            <a:extLst>
              <a:ext uri="{FF2B5EF4-FFF2-40B4-BE49-F238E27FC236}">
                <a16:creationId xmlns:a16="http://schemas.microsoft.com/office/drawing/2014/main" id="{4D9A2A9A-3FDC-154B-813B-FEC507D94F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2028" r="-1" b="23276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ABF40-DD6C-5341-81B4-60FE6E5FDE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C277D6-D95F-3C4A-AC3F-AE52CE276772}" type="datetime3">
              <a:rPr lang="en-US" smtClean="0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t>9 January 2023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A9067-938D-6146-B4EC-FD80C39E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5" y="6355080"/>
            <a:ext cx="3561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30CE-D493-3F4D-AADB-60687D36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538" y="6355080"/>
            <a:ext cx="109964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chemeClr val="tx1"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chemeClr val="tx1">
                  <a:alpha val="70000"/>
                </a:schemeClr>
              </a:solidFill>
              <a:latin typeface="Calibri" panose="020F0502020204030204"/>
            </a:endParaRP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DA9841BB-2F11-DA49-BF8E-AA726873515D}"/>
              </a:ext>
            </a:extLst>
          </p:cNvPr>
          <p:cNvSpPr/>
          <p:nvPr/>
        </p:nvSpPr>
        <p:spPr>
          <a:xfrm>
            <a:off x="8993529" y="573678"/>
            <a:ext cx="2708476" cy="1660236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EC5E2-E90C-5A43-9CA3-953D15A05E90}"/>
              </a:ext>
            </a:extLst>
          </p:cNvPr>
          <p:cNvSpPr txBox="1"/>
          <p:nvPr/>
        </p:nvSpPr>
        <p:spPr>
          <a:xfrm>
            <a:off x="9480663" y="817155"/>
            <a:ext cx="1734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 must remember to tell them in advance!</a:t>
            </a:r>
          </a:p>
        </p:txBody>
      </p:sp>
    </p:spTree>
    <p:extLst>
      <p:ext uri="{BB962C8B-B14F-4D97-AF65-F5344CB8AC3E}">
        <p14:creationId xmlns:p14="http://schemas.microsoft.com/office/powerpoint/2010/main" val="4268881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1E09-967E-1244-803F-855C60DD3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052495"/>
          </a:xfrm>
        </p:spPr>
        <p:txBody>
          <a:bodyPr>
            <a:normAutofit/>
          </a:bodyPr>
          <a:lstStyle/>
          <a:p>
            <a:r>
              <a:rPr lang="en-US" dirty="0"/>
              <a:t>Forms of Address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42577-207D-0140-814B-6A8B8066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84" y="599325"/>
            <a:ext cx="548640" cy="548640"/>
          </a:xfrm>
          <a:prstGeom prst="ellipse">
            <a:avLst/>
          </a:prstGeom>
          <a:solidFill>
            <a:srgbClr val="6D6050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992D5DB5-079B-E447-936D-5A757E75458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9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7116-4E1A-424E-AE69-3AD6922D3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448784"/>
            <a:ext cx="5006336" cy="36048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You can call me:</a:t>
            </a:r>
          </a:p>
          <a:p>
            <a:r>
              <a:rPr lang="en-US" sz="1700" dirty="0"/>
              <a:t>Dr. Long</a:t>
            </a:r>
          </a:p>
          <a:p>
            <a:r>
              <a:rPr lang="en-US" sz="1700" dirty="0"/>
              <a:t>Prof. Long</a:t>
            </a:r>
          </a:p>
          <a:p>
            <a:r>
              <a:rPr lang="en-US" sz="1700" dirty="0"/>
              <a:t>Monsieur le </a:t>
            </a:r>
            <a:r>
              <a:rPr lang="en-US" sz="1700" dirty="0" err="1"/>
              <a:t>Professeur</a:t>
            </a:r>
            <a:r>
              <a:rPr lang="en-US" sz="1700" dirty="0"/>
              <a:t> Long</a:t>
            </a:r>
          </a:p>
          <a:p>
            <a:pPr marL="0" indent="0">
              <a:buNone/>
            </a:pPr>
            <a:r>
              <a:rPr lang="en-US" sz="1700" i="1" dirty="0"/>
              <a:t>No one </a:t>
            </a:r>
            <a:r>
              <a:rPr lang="en-US" sz="1700" dirty="0"/>
              <a:t>calls me by my first name, except my wife.</a:t>
            </a:r>
          </a:p>
          <a:p>
            <a:endParaRPr lang="en-US" sz="1700" dirty="0"/>
          </a:p>
          <a:p>
            <a:pPr marL="0" indent="0">
              <a:buNone/>
            </a:pPr>
            <a:r>
              <a:rPr lang="en-US" sz="1700" dirty="0"/>
              <a:t>I will address you in any manner that you prefer, so long as it is polite.</a:t>
            </a:r>
          </a:p>
          <a:p>
            <a:r>
              <a:rPr lang="en-US" sz="1700" dirty="0"/>
              <a:t>If I forget, just remind me.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2A9F-D118-E94C-9891-1B93EF82B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73587" y="6476864"/>
            <a:ext cx="500633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  <a:endParaRPr lang="en-US" sz="11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Two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0F09C7EB-448B-B942-A84F-7A2EEB6E7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3" r="6021" b="-2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7D180-61BC-4143-8E31-5621C40367BD}"/>
              </a:ext>
            </a:extLst>
          </p:cNvPr>
          <p:cNvSpPr txBox="1"/>
          <p:nvPr/>
        </p:nvSpPr>
        <p:spPr>
          <a:xfrm>
            <a:off x="7846099" y="1970108"/>
            <a:ext cx="104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Miller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4A2B0-02B8-E94A-A3CB-8C092B278D43}"/>
              </a:ext>
            </a:extLst>
          </p:cNvPr>
          <p:cNvSpPr txBox="1"/>
          <p:nvPr/>
        </p:nvSpPr>
        <p:spPr>
          <a:xfrm>
            <a:off x="9182581" y="2011567"/>
            <a:ext cx="94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Long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488383-28E7-CF48-8C2B-03C8E779A5EA}"/>
              </a:ext>
            </a:extLst>
          </p:cNvPr>
          <p:cNvCxnSpPr/>
          <p:nvPr/>
        </p:nvCxnSpPr>
        <p:spPr>
          <a:xfrm>
            <a:off x="8354291" y="2315688"/>
            <a:ext cx="374073" cy="29688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D07567-1D07-3249-96C6-C9E2F4703F52}"/>
              </a:ext>
            </a:extLst>
          </p:cNvPr>
          <p:cNvCxnSpPr/>
          <p:nvPr/>
        </p:nvCxnSpPr>
        <p:spPr>
          <a:xfrm>
            <a:off x="9636826" y="2367148"/>
            <a:ext cx="374073" cy="29688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1537B71-12E0-E947-BA62-E93D0605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7106" y="6450834"/>
            <a:ext cx="2743200" cy="365125"/>
          </a:xfrm>
        </p:spPr>
        <p:txBody>
          <a:bodyPr/>
          <a:lstStyle/>
          <a:p>
            <a:fld id="{C727DDAA-F288-EE45-8716-29CB771571D7}" type="datetime3">
              <a:rPr lang="en-US" smtClean="0"/>
              <a:t>9 January 2023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7383D-D837-F340-8960-408BAB507C65}"/>
              </a:ext>
            </a:extLst>
          </p:cNvPr>
          <p:cNvSpPr txBox="1"/>
          <p:nvPr/>
        </p:nvSpPr>
        <p:spPr>
          <a:xfrm>
            <a:off x="6348774" y="165936"/>
            <a:ext cx="500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Bank vault destroyed by an atomic bomb (really)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B3015A-BEA6-0149-99FC-9386F2053492}"/>
              </a:ext>
            </a:extLst>
          </p:cNvPr>
          <p:cNvCxnSpPr>
            <a:cxnSpLocks/>
          </p:cNvCxnSpPr>
          <p:nvPr/>
        </p:nvCxnSpPr>
        <p:spPr>
          <a:xfrm>
            <a:off x="7276563" y="535268"/>
            <a:ext cx="522376" cy="349388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88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3583</Words>
  <Application>Microsoft Macintosh PowerPoint</Application>
  <PresentationFormat>Widescreen</PresentationFormat>
  <Paragraphs>574</Paragraphs>
  <Slides>52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Arial</vt:lpstr>
      <vt:lpstr>Calibri</vt:lpstr>
      <vt:lpstr>Calibri Light</vt:lpstr>
      <vt:lpstr>Courier</vt:lpstr>
      <vt:lpstr>Courier New</vt:lpstr>
      <vt:lpstr>Cracked</vt:lpstr>
      <vt:lpstr>ElvenCommonSpeak</vt:lpstr>
      <vt:lpstr>Tw Cen MT</vt:lpstr>
      <vt:lpstr>Viner Hand ITC</vt:lpstr>
      <vt:lpstr>Office Theme</vt:lpstr>
      <vt:lpstr>1_Office Theme</vt:lpstr>
      <vt:lpstr>2_Office Theme</vt:lpstr>
      <vt:lpstr>Computer Systems and C Programming</vt:lpstr>
      <vt:lpstr>This is a hard class</vt:lpstr>
      <vt:lpstr>What am I expected to know?</vt:lpstr>
      <vt:lpstr>More assumptions</vt:lpstr>
      <vt:lpstr>Wait? What? Writing!?</vt:lpstr>
      <vt:lpstr>Grading</vt:lpstr>
      <vt:lpstr>Be nice to the TA and the graders</vt:lpstr>
      <vt:lpstr>DRC Accommodations</vt:lpstr>
      <vt:lpstr>Forms of Address</vt:lpstr>
      <vt:lpstr>You will write a lot of programs in C </vt:lpstr>
      <vt:lpstr>You will be busy</vt:lpstr>
      <vt:lpstr>You will get your hands dirty!</vt:lpstr>
      <vt:lpstr>Reading</vt:lpstr>
      <vt:lpstr>The C Programming Language</vt:lpstr>
      <vt:lpstr>It’s about learning how to program</vt:lpstr>
      <vt:lpstr>Programming can be a lot of fun!</vt:lpstr>
      <vt:lpstr>The UNIX Operating System</vt:lpstr>
      <vt:lpstr>You must use UNIX (Linux/Ubuntu)</vt:lpstr>
      <vt:lpstr>O’Reilly Safari Books</vt:lpstr>
      <vt:lpstr>Taking Notes</vt:lpstr>
      <vt:lpstr>Secrets of Success</vt:lpstr>
      <vt:lpstr>Cheating</vt:lpstr>
      <vt:lpstr>Examples of Prohibited Activity</vt:lpstr>
      <vt:lpstr>The Internet does not have all of life’s answers</vt:lpstr>
      <vt:lpstr>Programming Schedule</vt:lpstr>
      <vt:lpstr>Late Policy</vt:lpstr>
      <vt:lpstr>Today’s Tools</vt:lpstr>
      <vt:lpstr>Let’s get you on the virtual machine</vt:lpstr>
      <vt:lpstr>Create an ssh Key</vt:lpstr>
      <vt:lpstr>What is ssh?</vt:lpstr>
      <vt:lpstr>ssh Public Key</vt:lpstr>
      <vt:lpstr>Adding the public key</vt:lpstr>
      <vt:lpstr>Clone the Repositories</vt:lpstr>
      <vt:lpstr>Where did you get that?</vt:lpstr>
      <vt:lpstr>What is git?</vt:lpstr>
      <vt:lpstr>Source Code Control</vt:lpstr>
      <vt:lpstr>A little more about git</vt:lpstr>
      <vt:lpstr>Start Work</vt:lpstr>
      <vt:lpstr>Vi/Vim</vt:lpstr>
      <vt:lpstr>Basic Vim Cheat sheet</vt:lpstr>
      <vt:lpstr>Editors live in your fingers…</vt:lpstr>
      <vt:lpstr>vi hello.c</vt:lpstr>
      <vt:lpstr>vi README.md</vt:lpstr>
      <vt:lpstr>Does it work?</vt:lpstr>
      <vt:lpstr>README.md</vt:lpstr>
      <vt:lpstr>Documentation</vt:lpstr>
      <vt:lpstr>DESIGN.pdf</vt:lpstr>
      <vt:lpstr>Submit using git</vt:lpstr>
      <vt:lpstr>PowerPoint Presentation</vt:lpstr>
      <vt:lpstr>One more thing…</vt:lpstr>
      <vt:lpstr>Lastly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and C Programming</dc:title>
  <dc:creator>Darrell Long</dc:creator>
  <cp:lastModifiedBy>Darrell Long</cp:lastModifiedBy>
  <cp:revision>68</cp:revision>
  <cp:lastPrinted>2021-06-10T18:44:42Z</cp:lastPrinted>
  <dcterms:created xsi:type="dcterms:W3CDTF">2020-11-28T00:32:35Z</dcterms:created>
  <dcterms:modified xsi:type="dcterms:W3CDTF">2023-01-10T03:04:19Z</dcterms:modified>
</cp:coreProperties>
</file>